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Lst>
  <p:notesMasterIdLst>
    <p:notesMasterId r:id="rId32"/>
  </p:notesMasterIdLst>
  <p:handoutMasterIdLst>
    <p:handoutMasterId r:id="rId33"/>
  </p:handoutMasterIdLst>
  <p:sldIdLst>
    <p:sldId id="286" r:id="rId2"/>
    <p:sldId id="257" r:id="rId3"/>
    <p:sldId id="260" r:id="rId4"/>
    <p:sldId id="261" r:id="rId5"/>
    <p:sldId id="277" r:id="rId6"/>
    <p:sldId id="273" r:id="rId7"/>
    <p:sldId id="262" r:id="rId8"/>
    <p:sldId id="285" r:id="rId9"/>
    <p:sldId id="263" r:id="rId10"/>
    <p:sldId id="278" r:id="rId11"/>
    <p:sldId id="264" r:id="rId12"/>
    <p:sldId id="268" r:id="rId13"/>
    <p:sldId id="279" r:id="rId14"/>
    <p:sldId id="290" r:id="rId15"/>
    <p:sldId id="291" r:id="rId16"/>
    <p:sldId id="266" r:id="rId17"/>
    <p:sldId id="267" r:id="rId18"/>
    <p:sldId id="284" r:id="rId19"/>
    <p:sldId id="289" r:id="rId20"/>
    <p:sldId id="274" r:id="rId21"/>
    <p:sldId id="269" r:id="rId22"/>
    <p:sldId id="270" r:id="rId23"/>
    <p:sldId id="271" r:id="rId24"/>
    <p:sldId id="272" r:id="rId25"/>
    <p:sldId id="275" r:id="rId26"/>
    <p:sldId id="276" r:id="rId27"/>
    <p:sldId id="294" r:id="rId28"/>
    <p:sldId id="281" r:id="rId29"/>
    <p:sldId id="282" r:id="rId30"/>
    <p:sldId id="293" r:id="rId3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4076C2"/>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44" autoAdjust="0"/>
    <p:restoredTop sz="86386" autoAdjust="0"/>
  </p:normalViewPr>
  <p:slideViewPr>
    <p:cSldViewPr snapToGrid="0">
      <p:cViewPr varScale="1">
        <p:scale>
          <a:sx n="95" d="100"/>
          <a:sy n="95" d="100"/>
        </p:scale>
        <p:origin x="1410" y="6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2023/10/3</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2023/10/3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30</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627296"/>
            <a:ext cx="9144000" cy="475012"/>
          </a:xfrm>
        </p:spPr>
        <p:txBody>
          <a:bodyPr>
            <a:normAutofit/>
          </a:bodyPr>
          <a:lstStyle/>
          <a:p>
            <a:pPr algn="l"/>
            <a:r>
              <a:rPr lang="ja-JP" altLang="en-US" dirty="0">
                <a:solidFill>
                  <a:schemeClr val="tx1"/>
                </a:solidFill>
              </a:rPr>
              <a:t>提供者名：</a:t>
            </a:r>
            <a:r>
              <a:rPr lang="en-US" altLang="ja-JP" dirty="0">
                <a:solidFill>
                  <a:schemeClr val="tx1"/>
                </a:solidFill>
              </a:rPr>
              <a:t>A</a:t>
            </a:r>
            <a:r>
              <a:rPr lang="ja-JP" altLang="en-US" dirty="0">
                <a:solidFill>
                  <a:schemeClr val="tx1"/>
                </a:solidFill>
              </a:rPr>
              <a:t>社（代表提案者）、</a:t>
            </a:r>
            <a:r>
              <a:rPr lang="en-US" altLang="ja-JP" dirty="0">
                <a:solidFill>
                  <a:schemeClr val="tx1"/>
                </a:solidFill>
              </a:rPr>
              <a:t>B</a:t>
            </a:r>
            <a:r>
              <a:rPr lang="ja-JP" altLang="en-US" dirty="0">
                <a:solidFill>
                  <a:schemeClr val="tx1"/>
                </a:solidFill>
              </a:rPr>
              <a:t>社（共同提案者）</a:t>
            </a:r>
            <a:r>
              <a:rPr lang="en-US" altLang="ja-JP" dirty="0">
                <a:solidFill>
                  <a:schemeClr val="tx1"/>
                </a:solidFill>
              </a:rPr>
              <a:t>…</a:t>
            </a:r>
            <a:endParaRPr kumimoji="1" lang="ja-JP" altLang="en-US" dirty="0">
              <a:solidFill>
                <a:schemeClr val="tx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0" y="2254751"/>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a:lnSpc>
                <a:spcPct val="100000"/>
              </a:lnSpc>
              <a:spcBef>
                <a:spcPts val="600"/>
              </a:spcBef>
            </a:pPr>
            <a:r>
              <a:rPr kumimoji="1" lang="ja-JP" altLang="en-US" sz="1100" dirty="0">
                <a:solidFill>
                  <a:schemeClr val="tx1"/>
                </a:solidFill>
                <a:latin typeface="+mn-ea"/>
                <a:ea typeface="+mn-ea"/>
              </a:rPr>
              <a:t>＜記載に当たっての注意事項＞</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ワードの</a:t>
            </a:r>
            <a:r>
              <a:rPr lang="ja-JP" altLang="en-US" sz="1100" b="1" dirty="0">
                <a:solidFill>
                  <a:schemeClr val="tx1"/>
                </a:solidFill>
                <a:latin typeface="+mn-ea"/>
                <a:ea typeface="+mn-ea"/>
              </a:rPr>
              <a:t>提案書本体の内容を説明する資料として作成する</a:t>
            </a:r>
            <a:r>
              <a:rPr lang="ja-JP" altLang="en-US" sz="1100" dirty="0">
                <a:solidFill>
                  <a:schemeClr val="tx1"/>
                </a:solidFill>
                <a:latin typeface="+mn-ea"/>
                <a:ea typeface="+mn-ea"/>
              </a:rPr>
              <a:t>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b="1" dirty="0">
                <a:solidFill>
                  <a:schemeClr val="tx1"/>
                </a:solidFill>
                <a:latin typeface="+mn-ea"/>
                <a:ea typeface="+mn-ea"/>
              </a:rPr>
              <a:t>様式の項目に従って、現時点で記載できる範囲で結構ですので、できる限り具体的に記入の上、ご提案ください。口頭での補足は原則調査対象から除外することとするため、重要な内容については必ず様式に記載してください。</a:t>
            </a:r>
          </a:p>
          <a:p>
            <a:pPr marL="360363" indent="-176213">
              <a:lnSpc>
                <a:spcPct val="100000"/>
              </a:lnSpc>
              <a:spcBef>
                <a:spcPts val="600"/>
              </a:spcBef>
              <a:buFont typeface="Arial" panose="020B0604020202020204" pitchFamily="34" charset="0"/>
              <a:buChar char="•"/>
            </a:pPr>
            <a:r>
              <a:rPr lang="ja-JP" altLang="en-US" sz="1100" b="1" dirty="0">
                <a:solidFill>
                  <a:schemeClr val="tx1"/>
                </a:solidFill>
                <a:latin typeface="+mn-ea"/>
                <a:ea typeface="+mn-ea"/>
              </a:rPr>
              <a:t>各項目には、真に必要な説明・表・グラフ等のみ記載することとし、関連する説明・表・グラフ等は補足資料として</a:t>
            </a:r>
            <a:r>
              <a:rPr lang="en-US" altLang="ja-JP" sz="1100" b="1" dirty="0">
                <a:solidFill>
                  <a:schemeClr val="tx1"/>
                </a:solidFill>
                <a:latin typeface="+mn-ea"/>
                <a:ea typeface="+mn-ea"/>
              </a:rPr>
              <a:t>『</a:t>
            </a:r>
            <a:r>
              <a:rPr lang="ja-JP" altLang="en-US" sz="1100" b="1" dirty="0">
                <a:solidFill>
                  <a:schemeClr val="tx1"/>
                </a:solidFill>
                <a:latin typeface="+mn-ea"/>
                <a:ea typeface="+mn-ea"/>
              </a:rPr>
              <a:t>８　その他</a:t>
            </a:r>
            <a:r>
              <a:rPr lang="en-US" altLang="ja-JP" sz="1100" b="1" dirty="0">
                <a:solidFill>
                  <a:schemeClr val="tx1"/>
                </a:solidFill>
                <a:latin typeface="+mn-ea"/>
                <a:ea typeface="+mn-ea"/>
              </a:rPr>
              <a:t>』</a:t>
            </a:r>
            <a:r>
              <a:rPr lang="ja-JP" altLang="en-US" sz="1100" b="1" dirty="0">
                <a:solidFill>
                  <a:schemeClr val="tx1"/>
                </a:solidFill>
                <a:latin typeface="+mn-ea"/>
                <a:ea typeface="+mn-ea"/>
              </a:rPr>
              <a:t>に記載してください。</a:t>
            </a:r>
            <a:endParaRPr lang="en-US" altLang="ja-JP" sz="1100" b="1"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記載にあたっては、「情報通信審議会 革新的情報通信技術</a:t>
            </a:r>
            <a:r>
              <a:rPr kumimoji="1" lang="en-US" altLang="ja-JP" sz="1100" dirty="0">
                <a:solidFill>
                  <a:schemeClr val="tx1"/>
                </a:solidFill>
                <a:latin typeface="+mn-ea"/>
                <a:ea typeface="+mn-ea"/>
              </a:rPr>
              <a:t>WG</a:t>
            </a:r>
            <a:r>
              <a:rPr kumimoji="1" lang="ja-JP" altLang="en-US" sz="1100" dirty="0">
                <a:solidFill>
                  <a:schemeClr val="tx1"/>
                </a:solidFill>
                <a:latin typeface="+mn-ea"/>
                <a:ea typeface="+mn-ea"/>
              </a:rPr>
              <a:t>とりまとめ」（</a:t>
            </a:r>
            <a:r>
              <a:rPr kumimoji="1" lang="en-US" altLang="ja-JP" sz="1100" dirty="0">
                <a:solidFill>
                  <a:schemeClr val="tx1"/>
                </a:solidFill>
                <a:latin typeface="+mn-ea"/>
                <a:ea typeface="+mn-ea"/>
                <a:hlinkClick r:id="rId2">
                  <a:extLst>
                    <a:ext uri="{A12FA001-AC4F-418D-AE19-62706E023703}">
                      <ahyp:hlinkClr xmlns:ahyp="http://schemas.microsoft.com/office/drawing/2018/hyperlinkcolor" val="tx"/>
                    </a:ext>
                  </a:extLst>
                </a:hlinkClick>
              </a:rPr>
              <a:t>https://www.soumu.go.jp/main_content/000867569.pdf</a:t>
            </a:r>
            <a:r>
              <a:rPr kumimoji="1" lang="ja-JP" altLang="en-US" sz="1100" dirty="0">
                <a:solidFill>
                  <a:schemeClr val="tx1"/>
                </a:solidFill>
                <a:latin typeface="+mn-ea"/>
                <a:ea typeface="+mn-ea"/>
              </a:rPr>
              <a:t>）における「事業面からの評価項目」について十分検討いただき、</a:t>
            </a:r>
            <a:r>
              <a:rPr kumimoji="1" lang="ja-JP" altLang="en-US" sz="1100" b="1" dirty="0">
                <a:solidFill>
                  <a:schemeClr val="tx1"/>
                </a:solidFill>
                <a:latin typeface="+mn-ea"/>
                <a:ea typeface="+mn-ea"/>
              </a:rPr>
              <a:t>特に以下の内容を必ず記載する</a:t>
            </a:r>
            <a:r>
              <a:rPr kumimoji="1" lang="ja-JP" altLang="en-US" sz="1100" dirty="0">
                <a:solidFill>
                  <a:schemeClr val="tx1"/>
                </a:solidFill>
                <a:latin typeface="+mn-ea"/>
                <a:ea typeface="+mn-ea"/>
              </a:rPr>
              <a:t>こと。</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市場機会の認識　「</a:t>
            </a:r>
            <a:r>
              <a:rPr kumimoji="1" lang="en-US" altLang="ja-JP" sz="1100" dirty="0">
                <a:solidFill>
                  <a:schemeClr val="tx1"/>
                </a:solidFill>
                <a:latin typeface="+mn-ea"/>
                <a:ea typeface="+mn-ea"/>
              </a:rPr>
              <a:t>Where</a:t>
            </a:r>
            <a:r>
              <a:rPr kumimoji="1" lang="ja-JP" altLang="en-US" sz="1100" dirty="0">
                <a:solidFill>
                  <a:schemeClr val="tx1"/>
                </a:solidFill>
                <a:latin typeface="+mn-ea"/>
                <a:ea typeface="+mn-ea"/>
              </a:rPr>
              <a:t>」（どこで（＝誰に対して））「</a:t>
            </a:r>
            <a:r>
              <a:rPr kumimoji="1" lang="en-US" altLang="ja-JP" sz="1100" dirty="0">
                <a:solidFill>
                  <a:schemeClr val="tx1"/>
                </a:solidFill>
                <a:latin typeface="+mn-ea"/>
                <a:ea typeface="+mn-ea"/>
              </a:rPr>
              <a:t>When</a:t>
            </a:r>
            <a:r>
              <a:rPr kumimoji="1" lang="ja-JP" altLang="en-US" sz="1100" dirty="0">
                <a:solidFill>
                  <a:schemeClr val="tx1"/>
                </a:solidFill>
                <a:latin typeface="+mn-ea"/>
                <a:ea typeface="+mn-ea"/>
              </a:rPr>
              <a:t>」（いつ（頃））</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事業内容、競争優位性　「</a:t>
            </a:r>
            <a:r>
              <a:rPr kumimoji="1" lang="en-US" altLang="ja-JP" sz="1100" dirty="0">
                <a:solidFill>
                  <a:schemeClr val="tx1"/>
                </a:solidFill>
                <a:latin typeface="+mn-ea"/>
                <a:ea typeface="+mn-ea"/>
              </a:rPr>
              <a:t>What</a:t>
            </a:r>
            <a:r>
              <a:rPr kumimoji="1" lang="ja-JP" altLang="en-US" sz="1100" dirty="0">
                <a:solidFill>
                  <a:schemeClr val="tx1"/>
                </a:solidFill>
                <a:latin typeface="+mn-ea"/>
                <a:ea typeface="+mn-ea"/>
              </a:rPr>
              <a:t>」（何を）、「</a:t>
            </a:r>
            <a:r>
              <a:rPr kumimoji="1" lang="en-US" altLang="ja-JP" sz="1100" dirty="0">
                <a:solidFill>
                  <a:schemeClr val="tx1"/>
                </a:solidFill>
                <a:latin typeface="+mn-ea"/>
                <a:ea typeface="+mn-ea"/>
              </a:rPr>
              <a:t>Why</a:t>
            </a:r>
            <a:r>
              <a:rPr kumimoji="1" lang="ja-JP" altLang="en-US" sz="1100" dirty="0">
                <a:solidFill>
                  <a:schemeClr val="tx1"/>
                </a:solidFill>
                <a:latin typeface="+mn-ea"/>
                <a:ea typeface="+mn-ea"/>
              </a:rPr>
              <a:t>」（なぜ）</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経営コミットメント・事業計画・推進体制　「</a:t>
            </a:r>
            <a:r>
              <a:rPr kumimoji="1" lang="en-US" altLang="ja-JP" sz="1100" dirty="0">
                <a:solidFill>
                  <a:schemeClr val="tx1"/>
                </a:solidFill>
                <a:latin typeface="+mn-ea"/>
                <a:ea typeface="+mn-ea"/>
              </a:rPr>
              <a:t>Who</a:t>
            </a:r>
            <a:r>
              <a:rPr kumimoji="1" lang="ja-JP" altLang="en-US" sz="1100" dirty="0">
                <a:solidFill>
                  <a:schemeClr val="tx1"/>
                </a:solidFill>
                <a:latin typeface="+mn-ea"/>
                <a:ea typeface="+mn-ea"/>
              </a:rPr>
              <a:t>」（誰が）、「</a:t>
            </a:r>
            <a:r>
              <a:rPr kumimoji="1" lang="en-US" altLang="ja-JP" sz="1100" dirty="0">
                <a:solidFill>
                  <a:schemeClr val="tx1"/>
                </a:solidFill>
                <a:latin typeface="+mn-ea"/>
                <a:ea typeface="+mn-ea"/>
              </a:rPr>
              <a:t>How</a:t>
            </a:r>
            <a:r>
              <a:rPr kumimoji="1" lang="ja-JP" altLang="en-US" sz="1100" dirty="0">
                <a:solidFill>
                  <a:schemeClr val="tx1"/>
                </a:solidFill>
                <a:latin typeface="+mn-ea"/>
                <a:ea typeface="+mn-ea"/>
              </a:rPr>
              <a:t>」（どうやって）</a:t>
            </a:r>
          </a:p>
          <a:p>
            <a:pPr marL="538163">
              <a:lnSpc>
                <a:spcPct val="100000"/>
              </a:lnSpc>
              <a:spcBef>
                <a:spcPts val="600"/>
              </a:spcBef>
            </a:pPr>
            <a:r>
              <a:rPr kumimoji="1" lang="en-US" altLang="ja-JP" sz="1100" dirty="0">
                <a:solidFill>
                  <a:schemeClr val="tx1"/>
                </a:solidFill>
                <a:latin typeface="+mn-ea"/>
                <a:ea typeface="+mn-ea"/>
              </a:rPr>
              <a:t>※</a:t>
            </a:r>
            <a:r>
              <a:rPr kumimoji="1" lang="ja-JP" altLang="en-US" sz="1100" dirty="0">
                <a:solidFill>
                  <a:schemeClr val="tx1"/>
                </a:solidFill>
                <a:latin typeface="+mn-ea"/>
                <a:ea typeface="+mn-ea"/>
              </a:rPr>
              <a:t>　今後実施する予定の取組や構想段階の内容を含む。</a:t>
            </a: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事実・データ等の記載は、その出典を明記すること。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各ページの記載ガイド（青色のボックス）は提出時に削除すること。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必要に応じて、参考資料（自由様式）を挿入して差し支えない。</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提出された本提案書の情報は本基金事業以外の目的に使用しない。国立研究開発法人情報通信研究機構（</a:t>
            </a:r>
            <a:r>
              <a:rPr lang="en-US" altLang="ja-JP" sz="1100" dirty="0">
                <a:solidFill>
                  <a:schemeClr val="tx1"/>
                </a:solidFill>
                <a:latin typeface="+mn-ea"/>
                <a:ea typeface="+mn-ea"/>
              </a:rPr>
              <a:t>NICT</a:t>
            </a:r>
            <a:r>
              <a:rPr lang="ja-JP" altLang="en-US" sz="1100" dirty="0">
                <a:solidFill>
                  <a:schemeClr val="tx1"/>
                </a:solidFill>
                <a:latin typeface="+mn-ea"/>
                <a:ea typeface="+mn-ea"/>
              </a:rPr>
              <a:t>）が設置する外部評価委員会の委員、</a:t>
            </a:r>
            <a:r>
              <a:rPr lang="en-US" altLang="ja-JP" sz="1100" dirty="0">
                <a:solidFill>
                  <a:schemeClr val="tx1"/>
                </a:solidFill>
                <a:latin typeface="+mn-ea"/>
                <a:ea typeface="+mn-ea"/>
              </a:rPr>
              <a:t>NICT</a:t>
            </a:r>
            <a:r>
              <a:rPr lang="ja-JP" altLang="en-US" sz="1100" dirty="0">
                <a:solidFill>
                  <a:schemeClr val="tx1"/>
                </a:solidFill>
                <a:latin typeface="+mn-ea"/>
                <a:ea typeface="+mn-ea"/>
              </a:rPr>
              <a:t>の担当者及び総務省の担当者以外には提供しない。</a:t>
            </a:r>
            <a:endParaRPr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１－１項及び１－２項は公表文書に使用することがあるため、対外的に公表して問題ない内容とすること。２項以降の内容は対外的な公表は行わない。</a:t>
            </a:r>
            <a:endParaRPr lang="en-US" altLang="ja-JP" sz="1100" dirty="0">
              <a:solidFill>
                <a:schemeClr val="tx1"/>
              </a:solidFill>
              <a:latin typeface="+mn-ea"/>
              <a:ea typeface="+mn-ea"/>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978636" y="285082"/>
            <a:ext cx="954107"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予備調査</a:t>
            </a:r>
            <a:endParaRPr lang="en-US" altLang="ja-JP"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提案書様式</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1" name="四角形吹き出し 18">
            <a:extLst>
              <a:ext uri="{FF2B5EF4-FFF2-40B4-BE49-F238E27FC236}">
                <a16:creationId xmlns:a16="http://schemas.microsoft.com/office/drawing/2014/main" id="{90D2DCFF-60D9-6458-72B3-9686655D2F48}"/>
              </a:ext>
            </a:extLst>
          </p:cNvPr>
          <p:cNvSpPr/>
          <p:nvPr/>
        </p:nvSpPr>
        <p:spPr>
          <a:xfrm>
            <a:off x="7700210" y="1140478"/>
            <a:ext cx="3425392" cy="491641"/>
          </a:xfrm>
          <a:prstGeom prst="wedgeRectCallout">
            <a:avLst>
              <a:gd name="adj1" fmla="val -69641"/>
              <a:gd name="adj2" fmla="val -12699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提案者によるプロジェクト名を記載する。研究開発プロジェクト候補一覧の名称と同じ場合は、削除すること。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423326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816156"/>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＜研究開発プロジェクト名を記載する。本項は公表文書に使用することがあるため、対外的に公表して問題ない内容とすること。＞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文字以内で記述する。特に、アピールしたい取組、期待される成果等を記述する。提案内容は公表文書に使用することがあるため、対外的に公表して問題ない内容とすること。また、</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研究開発促進事業における研究開発課題の成果を活用する提案の場合には、これまでの研究開発課題の概要、目標の達成状況（成果）、成果の活用等について記載すること＞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7522518" y="3078424"/>
            <a:ext cx="3643986" cy="369332"/>
          </a:xfrm>
          <a:prstGeom prst="wedgeRectCallout">
            <a:avLst>
              <a:gd name="adj1" fmla="val -63218"/>
              <a:gd name="adj2" fmla="val 1900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148558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solidFill>
                  <a:schemeClr val="accent1"/>
                </a:solidFill>
              </a:rPr>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dirty="0"/>
              <a:t>市場規模やその成長性、時期</a:t>
            </a:r>
          </a:p>
          <a:p>
            <a:pPr marL="927100" indent="-209550">
              <a:spcBef>
                <a:spcPts val="600"/>
              </a:spcBef>
            </a:pPr>
            <a:r>
              <a:rPr lang="ja-JP" altLang="en-US" dirty="0">
                <a:solidFill>
                  <a:schemeClr val="accent1"/>
                </a:solidFill>
              </a:rPr>
              <a:t>＜社会・経済・政策・技術等の環境変化も踏まえたそのグローバル市場の今後の予測や分析とともに、想定する市場の規模・成長性・その時期について記載する＞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1211679"/>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1" name="テキスト ボックス 216">
            <a:extLst>
              <a:ext uri="{FF2B5EF4-FFF2-40B4-BE49-F238E27FC236}">
                <a16:creationId xmlns:a16="http://schemas.microsoft.com/office/drawing/2014/main" id="{12935301-2614-526C-93DD-8B6E93435906}"/>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情報（特に投資計画）等を添付するなど、事業戦略や投資計画などの情報を可能な限り補強すること＞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4129386056"/>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＜３章の概要について記載する＞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616101"/>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a:t>
            </a:r>
            <a:r>
              <a:rPr lang="en-US" altLang="ja-JP" dirty="0">
                <a:solidFill>
                  <a:schemeClr val="accent1"/>
                </a:solidFill>
              </a:rPr>
              <a:t>3-5</a:t>
            </a:r>
            <a:r>
              <a:rPr lang="ja-JP" altLang="en-US" dirty="0">
                <a:solidFill>
                  <a:schemeClr val="accent1"/>
                </a:solidFill>
              </a:rPr>
              <a:t>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世界市場におけるシェアを一定程度確保する等、高い目標を設定する。国際的な競争優位性を獲得していく「シナリオ」、「ストーリー」を記載する。＞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野心的な目標（市場シェア等）・達成時期：</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239904" y="691471"/>
            <a:ext cx="11365685" cy="5770811"/>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将来という時間軸をいつとおいているのか、明確にする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879689" y="579685"/>
            <a:ext cx="10754775"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Tree>
    <p:extLst>
      <p:ext uri="{BB962C8B-B14F-4D97-AF65-F5344CB8AC3E}">
        <p14:creationId xmlns:p14="http://schemas.microsoft.com/office/powerpoint/2010/main" val="34660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solidFill>
                  <a:schemeClr val="accent1"/>
                </a:solidFill>
              </a:rPr>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a:t>
            </a:r>
            <a:r>
              <a:rPr lang="en-US" altLang="ja-JP" sz="1400" dirty="0"/>
              <a:t>…</a:t>
            </a:r>
            <a:r>
              <a:rPr lang="ja-JP" altLang="en-US" sz="1400" dirty="0"/>
              <a:t>）を活用してどのように顧客に訴求し、商流やサプライチェーンをどのように確保して、市場獲得に向けたビジネスモデルを構築するか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98882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616922"/>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indent="-209550">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・本研究開発に係る標準化により、どのような市場を開拓／拡大していく見込みや今回開発する技術項目とその標準化対象、仕様の策定時期、対象となる標準化団体</a:t>
            </a:r>
            <a:b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br>
            <a:r>
              <a:rPr lang="ja-JP" altLang="en-US" dirty="0">
                <a:solidFill>
                  <a:srgbClr val="4472C4"/>
                </a:solidFill>
              </a:rPr>
              <a:t>特に、商材のリリース時期と本研究開発により開発した技術を盛り込んだ仕様の策定時期がそれぞれいつ頃を想定しているのかについても記載。</a:t>
            </a: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　あるいは方法を記載。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・製品開発スケジュールと各標準化団体における仕様策定のスケジュールの整合を示したもの。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759695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200329"/>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の別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803176" y="196511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
        <p:nvSpPr>
          <p:cNvPr id="23" name="テキスト ボックス 2">
            <a:extLst>
              <a:ext uri="{FF2B5EF4-FFF2-40B4-BE49-F238E27FC236}">
                <a16:creationId xmlns:a16="http://schemas.microsoft.com/office/drawing/2014/main" id="{3A62481A-6CB2-4D25-B4AA-E89E8AA42519}"/>
              </a:ext>
            </a:extLst>
          </p:cNvPr>
          <p:cNvSpPr txBox="1">
            <a:spLocks noChangeArrowheads="1"/>
          </p:cNvSpPr>
          <p:nvPr/>
        </p:nvSpPr>
        <p:spPr bwMode="auto">
          <a:xfrm>
            <a:off x="5284440" y="4461993"/>
            <a:ext cx="1828800" cy="790575"/>
          </a:xfrm>
          <a:prstGeom prst="rect">
            <a:avLst/>
          </a:prstGeom>
          <a:noFill/>
          <a:ln w="9525">
            <a:noFill/>
            <a:miter lim="800000"/>
            <a:headEnd/>
            <a:tailEnd/>
          </a:ln>
        </p:spPr>
        <p:txBody>
          <a:bodyPr rot="0" vert="horz" wrap="square" lIns="91440" tIns="45720" rIns="91440" bIns="45720" anchor="t" anchorCtr="0">
            <a:noAutofit/>
          </a:bodyPr>
          <a:lstStyle/>
          <a:p>
            <a:pPr algn="just" fontAlgn="base">
              <a:spcAft>
                <a:spcPts val="0"/>
              </a:spcAft>
            </a:pPr>
            <a:r>
              <a:rPr lang="ja-JP" sz="1050" i="1" kern="100" dirty="0">
                <a:solidFill>
                  <a:srgbClr val="4472C4"/>
                </a:solidFill>
                <a:effectLst/>
                <a:latin typeface="游明朝" panose="02020400000000000000" pitchFamily="18" charset="-128"/>
                <a:ea typeface="游ゴシック" panose="020B0400000000000000" pitchFamily="50" charset="-128"/>
              </a:rPr>
              <a:t>※社外関係社は、請負、委託、部品調達、コンサルタント等に係る関係社を記載</a:t>
            </a:r>
            <a:endParaRPr lang="ja-JP" sz="1050" kern="100" dirty="0">
              <a:solidFill>
                <a:srgbClr val="4472C4"/>
              </a:solidFill>
              <a:effectLst/>
              <a:latin typeface="游明朝" panose="02020400000000000000" pitchFamily="18" charset="-128"/>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全事業費で</a:t>
            </a:r>
            <a:r>
              <a:rPr kumimoji="0" lang="en-US" altLang="ja-JP" sz="1000" kern="0" dirty="0">
                <a:solidFill>
                  <a:schemeClr val="bg1"/>
                </a:solidFill>
                <a:latin typeface="+mn-ea"/>
              </a:rPr>
              <a:t>1/2</a:t>
            </a:r>
            <a:r>
              <a:rPr kumimoji="0" lang="ja-JP" altLang="en-US" sz="1000" kern="0" dirty="0">
                <a:solidFill>
                  <a:schemeClr val="bg1"/>
                </a:solidFill>
                <a:latin typeface="+mn-ea"/>
              </a:rPr>
              <a:t>が上限であり、各年度では</a:t>
            </a:r>
            <a:r>
              <a:rPr kumimoji="0" lang="en-US" altLang="ja-JP" sz="1000" kern="0" dirty="0">
                <a:solidFill>
                  <a:schemeClr val="bg1"/>
                </a:solidFill>
                <a:latin typeface="+mn-ea"/>
              </a:rPr>
              <a:t>2/3</a:t>
            </a:r>
            <a:r>
              <a:rPr kumimoji="0" lang="ja-JP" altLang="en-US" sz="1000" kern="0" dirty="0">
                <a:solidFill>
                  <a:schemeClr val="bg1"/>
                </a:solidFill>
                <a:latin typeface="+mn-ea"/>
              </a:rPr>
              <a:t>が上限となる。</a:t>
            </a:r>
            <a:endParaRPr kumimoji="0" lang="en-US" altLang="ja-JP" sz="1000" kern="0" dirty="0">
              <a:solidFill>
                <a:schemeClr val="bg1"/>
              </a:solidFill>
              <a:latin typeface="+mn-ea"/>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extLst>
              <p:ext uri="{D42A27DB-BD31-4B8C-83A1-F6EECF244321}">
                <p14:modId xmlns:p14="http://schemas.microsoft.com/office/powerpoint/2010/main" val="2425182996"/>
              </p:ext>
            </p:extLst>
          </p:nvPr>
        </p:nvGraphicFramePr>
        <p:xfrm>
          <a:off x="1100832" y="1096823"/>
          <a:ext cx="10404684" cy="4236691"/>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2313293299"/>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963754">
                  <a:extLst>
                    <a:ext uri="{9D8B030D-6E8A-4147-A177-3AD203B41FA5}">
                      <a16:colId xmlns:a16="http://schemas.microsoft.com/office/drawing/2014/main" val="3303414415"/>
                    </a:ext>
                  </a:extLst>
                </a:gridCol>
              </a:tblGrid>
              <a:tr h="330715">
                <a:tc gridSpan="2">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ja-JP" altLang="en-US" sz="1200" dirty="0">
                          <a:latin typeface="Meiryo UI" panose="020B0604030504040204" pitchFamily="50" charset="-128"/>
                          <a:ea typeface="Meiryo UI" panose="020B0604030504040204" pitchFamily="50" charset="-128"/>
                        </a:rPr>
                        <a:t>過</a:t>
                      </a:r>
                      <a:endParaRPr lang="en-US" altLang="ja-JP" sz="1200" dirty="0">
                        <a:latin typeface="Meiryo UI" panose="020B0604030504040204" pitchFamily="50" charset="-128"/>
                        <a:ea typeface="Meiryo UI" panose="020B0604030504040204" pitchFamily="50" charset="-128"/>
                      </a:endParaRP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2023</a:t>
                      </a:r>
                    </a:p>
                    <a:p>
                      <a:pPr algn="ctr"/>
                      <a:r>
                        <a:rPr lang="ja-JP" altLang="en-US" sz="900">
                          <a:latin typeface="Meiryo UI" panose="020B0604030504040204" pitchFamily="50" charset="-128"/>
                          <a:ea typeface="Meiryo UI" panose="020B0604030504040204" pitchFamily="50" charset="-128"/>
                        </a:rPr>
                        <a:t>年度</a:t>
                      </a:r>
                      <a:endParaRPr lang="en-US" sz="9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2024</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2025</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2026</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a:latin typeface="Meiryo UI" panose="020B0604030504040204" pitchFamily="50" charset="-128"/>
                          <a:ea typeface="Meiryo UI" panose="020B0604030504040204" pitchFamily="50" charset="-128"/>
                        </a:rPr>
                        <a:t>2027</a:t>
                      </a:r>
                    </a:p>
                    <a:p>
                      <a:pPr algn="ctr"/>
                      <a:r>
                        <a:rPr lang="ja-JP" altLang="en-US" sz="900" kern="1200">
                          <a:solidFill>
                            <a:schemeClr val="tx1"/>
                          </a:solidFill>
                          <a:latin typeface="Meiryo UI" panose="020B0604030504040204" pitchFamily="50" charset="-128"/>
                          <a:ea typeface="Meiryo UI" panose="020B0604030504040204" pitchFamily="50" charset="-128"/>
                          <a:cs typeface="+mn-cs"/>
                        </a:rPr>
                        <a:t>年度</a:t>
                      </a:r>
                      <a:endParaRPr lang="en-US" altLang="ja-JP" sz="9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a:latin typeface="Meiryo UI" panose="020B0604030504040204" pitchFamily="50" charset="-128"/>
                          <a:ea typeface="Meiryo UI" panose="020B0604030504040204" pitchFamily="50" charset="-128"/>
                        </a:rPr>
                        <a:t>計画の考え方・取組スケジュール等</a:t>
                      </a:r>
                      <a:endParaRPr lang="en-US" sz="80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希望助成率</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a:t>
                      </a:r>
                      <a:r>
                        <a:rPr lang="en-US" sz="900" dirty="0">
                          <a:solidFill>
                            <a:schemeClr val="accent1"/>
                          </a:solidFill>
                          <a:latin typeface="Meiryo UI" panose="020B0604030504040204" pitchFamily="50" charset="-128"/>
                          <a:ea typeface="Meiryo UI" panose="020B0604030504040204" pitchFamily="50" charset="-128"/>
                        </a:rPr>
                        <a:t>/</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schemeClr val="accent1"/>
                          </a:solidFill>
                          <a:latin typeface="Meiryo UI" panose="020B0604030504040204" pitchFamily="50" charset="-128"/>
                          <a:ea typeface="Meiryo UI" panose="020B0604030504040204" pitchFamily="50" charset="-128"/>
                        </a:rPr>
                        <a:t>●</a:t>
                      </a:r>
                      <a:r>
                        <a:rPr lang="en-US" altLang="ja-JP" sz="900">
                          <a:solidFill>
                            <a:schemeClr val="accent1"/>
                          </a:solidFill>
                          <a:latin typeface="Meiryo UI" panose="020B0604030504040204" pitchFamily="50" charset="-128"/>
                          <a:ea typeface="Meiryo UI" panose="020B0604030504040204" pitchFamily="50" charset="-128"/>
                        </a:rPr>
                        <a:t>/</a:t>
                      </a:r>
                      <a:r>
                        <a:rPr lang="ja-JP" altLang="en-US" sz="900">
                          <a:solidFill>
                            <a:schemeClr val="accent1"/>
                          </a:solidFill>
                          <a:latin typeface="Meiryo UI" panose="020B0604030504040204" pitchFamily="50" charset="-128"/>
                          <a:ea typeface="Meiryo UI" panose="020B0604030504040204" pitchFamily="50" charset="-128"/>
                        </a:rPr>
                        <a:t>●</a:t>
                      </a:r>
                      <a:endParaRPr lang="en-US" altLang="ja-JP"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1000" dirty="0">
                          <a:solidFill>
                            <a:schemeClr val="accent1"/>
                          </a:solidFill>
                          <a:latin typeface="Meiryo UI" panose="020B0604030504040204" pitchFamily="50" charset="-128"/>
                          <a:ea typeface="Meiryo UI" panose="020B0604030504040204" pitchFamily="50" charset="-128"/>
                        </a:rPr>
                        <a:t>●</a:t>
                      </a:r>
                      <a:r>
                        <a:rPr lang="en-US" altLang="ja-JP" sz="1000" dirty="0">
                          <a:solidFill>
                            <a:schemeClr val="accent1"/>
                          </a:solidFill>
                          <a:latin typeface="Meiryo UI" panose="020B0604030504040204" pitchFamily="50" charset="-128"/>
                          <a:ea typeface="Meiryo UI" panose="020B0604030504040204" pitchFamily="50" charset="-128"/>
                        </a:rPr>
                        <a:t>/</a:t>
                      </a:r>
                      <a:r>
                        <a:rPr lang="ja-JP" altLang="en-US" sz="1000" dirty="0">
                          <a:solidFill>
                            <a:schemeClr val="accent1"/>
                          </a:solidFill>
                          <a:latin typeface="Meiryo UI" panose="020B0604030504040204" pitchFamily="50" charset="-128"/>
                          <a:ea typeface="Meiryo UI" panose="020B0604030504040204" pitchFamily="50" charset="-128"/>
                        </a:rPr>
                        <a:t>●</a:t>
                      </a:r>
                      <a:endParaRPr lang="en-US" altLang="ja-JP"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事業可能性の検証</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0" name="テキスト ボックス 216">
            <a:extLst>
              <a:ext uri="{FF2B5EF4-FFF2-40B4-BE49-F238E27FC236}">
                <a16:creationId xmlns:a16="http://schemas.microsoft.com/office/drawing/2014/main" id="{482FDEB2-DFDA-6F84-FF21-FA7567CD0AED}"/>
              </a:ext>
            </a:extLst>
          </p:cNvPr>
          <p:cNvSpPr txBox="1"/>
          <p:nvPr/>
        </p:nvSpPr>
        <p:spPr>
          <a:xfrm>
            <a:off x="8101417"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自己負担分の資金調達方針、想定される資金調達方法</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200" dirty="0">
                <a:solidFill>
                  <a:schemeClr val="accent1"/>
                </a:solidFill>
                <a:latin typeface="Meiryo UI" panose="020B0604030504040204" pitchFamily="50" charset="-128"/>
                <a:ea typeface="Meiryo UI" panose="020B0604030504040204" pitchFamily="50" charset="-128"/>
              </a:rPr>
              <a:t>XXX, XXX, XXX, </a:t>
            </a:r>
            <a:r>
              <a:rPr kumimoji="1" lang="ja-JP" altLang="en-US" sz="1200" dirty="0">
                <a:solidFill>
                  <a:schemeClr val="accent1"/>
                </a:solidFill>
                <a:latin typeface="Meiryo UI" panose="020B0604030504040204" pitchFamily="50" charset="-128"/>
                <a:ea typeface="Meiryo UI" panose="020B0604030504040204" pitchFamily="50" charset="-128"/>
              </a:rPr>
              <a:t>・・・・　</a:t>
            </a:r>
            <a:r>
              <a:rPr kumimoji="1" lang="ja-JP" altLang="en-US" sz="1200" i="1" dirty="0">
                <a:solidFill>
                  <a:schemeClr val="accent1"/>
                </a:solidFill>
                <a:latin typeface="Meiryo UI" panose="020B0604030504040204" pitchFamily="50" charset="-128"/>
                <a:ea typeface="Meiryo UI" panose="020B0604030504040204" pitchFamily="50" charset="-128"/>
              </a:rPr>
              <a:t>＜株式発行、借入等＞</a:t>
            </a:r>
            <a:endParaRPr kumimoji="1" lang="en-US" altLang="ja-JP" sz="1200" i="1"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自己負担が会社全体のキャッシュフローに与える影響</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事業化後の競争性の維持や事業拡大のための、資金計画、投資・投資回収の計画等</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営業活動に係る計画・投資</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10572187" y="2531923"/>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kern="0" dirty="0">
                <a:solidFill>
                  <a:schemeClr val="bg1"/>
                </a:solidFill>
                <a:latin typeface="+mn-ea"/>
              </a:rPr>
              <a:t>以下になっていることを確認</a:t>
            </a:r>
            <a:r>
              <a:rPr kumimoji="0" lang="ja-JP" altLang="en-US" sz="1000" b="0" i="0" u="none" strike="noStrike" kern="0" cap="none" spc="0" normalizeH="0" baseline="0" noProof="0" dirty="0">
                <a:ln>
                  <a:noFill/>
                </a:ln>
                <a:solidFill>
                  <a:schemeClr val="bg1"/>
                </a:solidFill>
                <a:effectLst/>
                <a:uLnTx/>
                <a:uFillTx/>
                <a:latin typeface="+mn-ea"/>
                <a:cs typeface="+mn-cs"/>
              </a:rPr>
              <a:t>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893163"/>
            <a:ext cx="1408283"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（単位：</a:t>
            </a:r>
            <a:r>
              <a:rPr kumimoji="1" lang="ja-JP" altLang="en-US" sz="1200" dirty="0">
                <a:solidFill>
                  <a:schemeClr val="accent1"/>
                </a:solidFill>
                <a:latin typeface="Meiryo UI" panose="020B0604030504040204" pitchFamily="50" charset="-128"/>
                <a:ea typeface="Meiryo UI" panose="020B0604030504040204" pitchFamily="50" charset="-128"/>
              </a:rPr>
              <a:t>億円</a:t>
            </a:r>
            <a:r>
              <a:rPr kumimoji="1" lang="ja-JP" altLang="en-US" sz="1200" dirty="0">
                <a:solidFill>
                  <a:schemeClr val="tx1"/>
                </a:solidFill>
                <a:latin typeface="Meiryo UI" panose="020B0604030504040204" pitchFamily="50" charset="-128"/>
                <a:ea typeface="Meiryo UI" panose="020B0604030504040204" pitchFamily="50" charset="-128"/>
              </a:rPr>
              <a:t>）</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2750507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923330"/>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研究開発促進事業における研究開発課題の成果を活用する提案の場合には、これまでの研究開発課題の概要、目標の達成状況（成果）等について記載すること＞</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2719070" y="3406843"/>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2878461" y="4200125"/>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3268753" y="2831315"/>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5125720" y="2882779"/>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6683144" y="2797104"/>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7818517" y="3429000"/>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代表提案者、共同提案者（実践）は機構からの助成に係る契約を締結するが、連携研究者、研究実施協力者（点線）は機構と契約は締結しない。</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＜研究開発の実施体制を研究開発項目毎等で樹形図等により表現する。それぞれの担当社が体制の中で果たす役割や、共同提案者以外の連携者等も明確にした上で簡潔に図示すること＞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共同提案者（Ｂ</a:t>
            </a:r>
            <a:r>
              <a:rPr lang="ja-JP" altLang="en-US" sz="1200" kern="100">
                <a:solidFill>
                  <a:schemeClr val="accent1"/>
                </a:solidFill>
                <a:effectLst/>
                <a:latin typeface="+mn-ea"/>
                <a:cs typeface="Times New Roman" panose="02020603050405020304" pitchFamily="18" charset="0"/>
              </a:rPr>
              <a:t>Ｂ</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役割：○○の研究開発・・、製品化、標準必須特許取得、標準化</a:t>
            </a: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a:t>
            </a:r>
            <a:r>
              <a:rPr lang="ja-JP" altLang="en-US" sz="1200" kern="100">
                <a:solidFill>
                  <a:schemeClr val="accent1"/>
                </a:solidFill>
                <a:effectLst/>
                <a:latin typeface="+mn-ea"/>
                <a:cs typeface="Times New Roman" panose="02020603050405020304" pitchFamily="18" charset="0"/>
              </a:rPr>
              <a:t>ＣＣ</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a:t>
            </a:r>
            <a:endParaRPr lang="ja-JP" sz="1200" kern="100">
              <a:solidFill>
                <a:schemeClr val="accent1"/>
              </a:solidFill>
              <a:effectLst/>
              <a:latin typeface="+mn-ea"/>
              <a:cs typeface="Times New Roman" panose="02020603050405020304" pitchFamily="18" charset="0"/>
            </a:endParaRP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dirty="0">
                <a:solidFill>
                  <a:schemeClr val="accent1"/>
                </a:solidFill>
                <a:latin typeface="+mn-ea"/>
                <a:cs typeface="Times New Roman" panose="02020603050405020304" pitchFamily="18" charset="0"/>
              </a:rPr>
              <a:t>連携研究</a:t>
            </a:r>
            <a:r>
              <a:rPr lang="ja-JP" sz="1200" kern="100" dirty="0">
                <a:solidFill>
                  <a:schemeClr val="accent1"/>
                </a:solidFill>
                <a:effectLst/>
                <a:latin typeface="+mn-ea"/>
                <a:cs typeface="Times New Roman" panose="02020603050405020304" pitchFamily="18" charset="0"/>
              </a:rPr>
              <a:t>者（</a:t>
            </a:r>
            <a:r>
              <a:rPr lang="en-US" altLang="ja-JP" sz="1200" kern="100" dirty="0">
                <a:solidFill>
                  <a:schemeClr val="accent1"/>
                </a:solidFill>
                <a:effectLst/>
                <a:latin typeface="+mn-ea"/>
                <a:cs typeface="Times New Roman" panose="02020603050405020304" pitchFamily="18" charset="0"/>
              </a:rPr>
              <a:t>DD</a:t>
            </a:r>
            <a:r>
              <a:rPr lang="ja-JP" altLang="en-US" sz="1200" kern="100">
                <a:solidFill>
                  <a:schemeClr val="accent1"/>
                </a:solidFill>
                <a:effectLst/>
                <a:latin typeface="+mn-ea"/>
                <a:cs typeface="Times New Roman" panose="02020603050405020304" pitchFamily="18" charset="0"/>
              </a:rPr>
              <a:t>大学</a:t>
            </a:r>
            <a:r>
              <a:rPr lang="ja-JP" sz="1200" kern="100">
                <a:solidFill>
                  <a:schemeClr val="accent1"/>
                </a:solidFill>
                <a:effectLst/>
                <a:latin typeface="+mn-ea"/>
                <a:cs typeface="Times New Roman" panose="02020603050405020304" pitchFamily="18" charset="0"/>
              </a:rPr>
              <a:t>）</a:t>
            </a:r>
            <a:endParaRPr lang="ja-JP" sz="1200" kern="100" dirty="0">
              <a:solidFill>
                <a:schemeClr val="accent1"/>
              </a:solidFill>
              <a:effectLst/>
              <a:latin typeface="+mn-ea"/>
              <a:cs typeface="Times New Roman" panose="02020603050405020304" pitchFamily="18" charset="0"/>
            </a:endParaRPr>
          </a:p>
          <a:p>
            <a:pPr algn="just">
              <a:spcBef>
                <a:spcPts val="600"/>
              </a:spcBef>
            </a:pPr>
            <a:r>
              <a:rPr lang="ja-JP" sz="1200" kern="100" dirty="0">
                <a:solidFill>
                  <a:schemeClr val="accent1"/>
                </a:solidFill>
                <a:effectLst/>
                <a:latin typeface="+mn-ea"/>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chemeClr val="accent1"/>
                </a:solidFill>
                <a:effectLst/>
                <a:uLnTx/>
                <a:uFillTx/>
                <a:latin typeface="+mn-ea"/>
                <a:cs typeface="+mn-cs"/>
              </a:rPr>
              <a:t>研究開発項目○</a:t>
            </a:r>
            <a:endParaRPr kumimoji="0" lang="en-US" sz="1400" b="0" i="0" u="none" strike="noStrike" kern="0" cap="none" spc="0" normalizeH="0" baseline="0" noProof="0">
              <a:ln>
                <a:noFill/>
              </a:ln>
              <a:solidFill>
                <a:schemeClr val="accent1"/>
              </a:solidFill>
              <a:effectLst/>
              <a:uLnTx/>
              <a:uFillTx/>
              <a:latin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FF</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実証等の実施</a:t>
            </a:r>
            <a:endParaRPr lang="ja-JP" sz="1200" kern="100">
              <a:solidFill>
                <a:schemeClr val="accent1"/>
              </a:solidFill>
              <a:effectLst/>
              <a:latin typeface="+mn-ea"/>
              <a:cs typeface="Times New Roman" panose="02020603050405020304" pitchFamily="18" charset="0"/>
            </a:endParaRP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連携研究</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latin typeface="+mn-ea"/>
                <a:cs typeface="Times New Roman" panose="02020603050405020304" pitchFamily="18" charset="0"/>
              </a:rPr>
              <a:t>EE</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solidFill>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GG</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米国○○</a:t>
            </a:r>
            <a:r>
              <a:rPr lang="ja-JP" altLang="en-US" sz="1200" kern="100">
                <a:solidFill>
                  <a:schemeClr val="accent1"/>
                </a:solidFill>
                <a:latin typeface="+mn-ea"/>
                <a:cs typeface="Times New Roman" panose="02020603050405020304" pitchFamily="18" charset="0"/>
              </a:rPr>
              <a:t>で</a:t>
            </a:r>
            <a:r>
              <a:rPr lang="ja-JP" altLang="en-US" sz="1200" kern="100">
                <a:solidFill>
                  <a:schemeClr val="accent1"/>
                </a:solidFill>
                <a:effectLst/>
                <a:latin typeface="+mn-ea"/>
                <a:cs typeface="Times New Roman" panose="02020603050405020304" pitchFamily="18" charset="0"/>
              </a:rPr>
              <a:t>の○○に係る開発</a:t>
            </a:r>
            <a:endParaRPr lang="ja-JP" sz="1200" kern="100">
              <a:solidFill>
                <a:schemeClr val="accent1"/>
              </a:solidFill>
              <a:effectLst/>
              <a:latin typeface="+mn-ea"/>
              <a:cs typeface="Times New Roman" panose="02020603050405020304" pitchFamily="18" charset="0"/>
            </a:endParaRP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chemeClr val="accent1"/>
                </a:solidFill>
                <a:effectLst/>
                <a:uLnTx/>
                <a:uFillTx/>
                <a:latin typeface="+mn-ea"/>
                <a:cs typeface="+mn-cs"/>
              </a:rPr>
              <a:t>委託</a:t>
            </a:r>
            <a:endParaRPr kumimoji="0" lang="en-US" sz="900" b="0" i="0" u="none" strike="noStrike" kern="0" cap="none" spc="0" normalizeH="0" baseline="0" noProof="0">
              <a:ln>
                <a:noFill/>
              </a:ln>
              <a:solidFill>
                <a:schemeClr val="accent1"/>
              </a:solidFill>
              <a:effectLst/>
              <a:uLnTx/>
              <a:uFillTx/>
              <a:latin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buSzPct val="100000"/>
            </a:pPr>
            <a:r>
              <a:rPr kumimoji="0" lang="ja-JP" altLang="en-US" sz="1400" dirty="0">
                <a:latin typeface="+mn-ea"/>
              </a:rPr>
              <a:t>各主体の役割</a:t>
            </a:r>
            <a:endParaRPr kumimoji="0" lang="en-US" altLang="ja-JP" sz="1200" dirty="0">
              <a:latin typeface="+mn-ea"/>
            </a:endParaRPr>
          </a:p>
          <a:p>
            <a:pPr lvl="1">
              <a:buClr>
                <a:srgbClr val="1F497D"/>
              </a:buClr>
              <a:buSzPct val="100000"/>
            </a:pPr>
            <a:r>
              <a:rPr kumimoji="0" lang="ja-JP" altLang="en-US" sz="1200" dirty="0">
                <a:solidFill>
                  <a:schemeClr val="accent1"/>
                </a:solidFill>
                <a:latin typeface="+mn-ea"/>
              </a:rPr>
              <a:t>研究開発項目１全体の取りまとめは、</a:t>
            </a:r>
            <a:r>
              <a:rPr kumimoji="0" lang="en-US" altLang="ja-JP" sz="1200" dirty="0">
                <a:solidFill>
                  <a:schemeClr val="accent1"/>
                </a:solidFill>
                <a:latin typeface="+mn-ea"/>
              </a:rPr>
              <a:t>AA</a:t>
            </a:r>
            <a:r>
              <a:rPr kumimoji="0" lang="ja-JP" altLang="en-US" sz="1200" dirty="0">
                <a:solidFill>
                  <a:schemeClr val="accent1"/>
                </a:solidFill>
                <a:latin typeface="+mn-ea"/>
              </a:rPr>
              <a:t>社が行う</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BB</a:t>
            </a:r>
            <a:r>
              <a:rPr kumimoji="0" lang="ja-JP" altLang="en-US" sz="1200" dirty="0">
                <a:solidFill>
                  <a:schemeClr val="accent1"/>
                </a:solidFill>
                <a:latin typeface="+mn-ea"/>
              </a:rPr>
              <a:t>社は、</a:t>
            </a:r>
            <a:r>
              <a:rPr lang="en-US" altLang="ja-JP" sz="1200" dirty="0">
                <a:solidFill>
                  <a:schemeClr val="accent1"/>
                </a:solidFill>
                <a:latin typeface="+mn-ea"/>
              </a:rPr>
              <a:t>XXX</a:t>
            </a:r>
            <a:r>
              <a:rPr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CC</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marL="0" lvl="1" indent="0">
              <a:buClr>
                <a:srgbClr val="1F497D"/>
              </a:buClr>
              <a:buSzPct val="100000"/>
              <a:buNone/>
            </a:pPr>
            <a:endParaRPr kumimoji="0" lang="en-US" altLang="ja-JP" sz="1200" dirty="0">
              <a:solidFill>
                <a:schemeClr val="accent1"/>
              </a:solidFill>
              <a:latin typeface="+mn-ea"/>
            </a:endParaRPr>
          </a:p>
          <a:p>
            <a:pPr>
              <a:buSzPct val="100000"/>
            </a:pPr>
            <a:r>
              <a:rPr kumimoji="0" lang="ja-JP" altLang="en-US" sz="1400" dirty="0">
                <a:latin typeface="+mn-ea"/>
              </a:rPr>
              <a:t>研究開発における連携方法（共同提案者間の連携）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XXX</a:t>
            </a:r>
          </a:p>
          <a:p>
            <a:pPr lvl="1">
              <a:buClr>
                <a:srgbClr val="1F497D"/>
              </a:buClr>
              <a:buSzPct val="100000"/>
            </a:pPr>
            <a:r>
              <a:rPr kumimoji="0" lang="en-US" altLang="ja-JP" sz="1200" dirty="0">
                <a:solidFill>
                  <a:schemeClr val="accent1"/>
                </a:solidFill>
                <a:latin typeface="+mn-ea"/>
              </a:rPr>
              <a:t>XXX</a:t>
            </a:r>
          </a:p>
          <a:p>
            <a:pPr marL="108000" lvl="1" indent="0">
              <a:buClr>
                <a:srgbClr val="1F497D"/>
              </a:buClr>
              <a:buSzPct val="100000"/>
              <a:buFont typeface="Trebuchet MS" panose="020B0603020202020204" pitchFamily="34" charset="0"/>
              <a:buNone/>
            </a:pPr>
            <a:endParaRPr kumimoji="0" lang="en-US" altLang="ja-JP" sz="1200" dirty="0">
              <a:solidFill>
                <a:schemeClr val="accent1"/>
              </a:solidFill>
              <a:latin typeface="+mn-ea"/>
            </a:endParaRPr>
          </a:p>
          <a:p>
            <a:pPr>
              <a:buSzPct val="100000"/>
            </a:pPr>
            <a:r>
              <a:rPr kumimoji="0" lang="ja-JP" altLang="en-US" sz="1400" dirty="0">
                <a:latin typeface="+mn-ea"/>
              </a:rPr>
              <a:t>共同提案者以外の本プロジェクトにおける他実施者等との連携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FF</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GG</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cs typeface="+mn-cs"/>
              </a:rPr>
              <a:t>各主体の役割と連携方法</a:t>
            </a:r>
            <a:endParaRPr kumimoji="0" lang="en-US" sz="1400" b="0" i="0" u="none" strike="noStrike" kern="0" cap="none" spc="0" normalizeH="0" baseline="0" noProof="0" dirty="0">
              <a:ln>
                <a:noFill/>
              </a:ln>
              <a:effectLst/>
              <a:uLnTx/>
              <a:uFillTx/>
              <a:latin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chemeClr val="accent1"/>
              </a:solidFill>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研究開発体制及び分担</a:t>
            </a:r>
          </a:p>
        </p:txBody>
      </p:sp>
    </p:spTree>
    <p:extLst>
      <p:ext uri="{BB962C8B-B14F-4D97-AF65-F5344CB8AC3E}">
        <p14:creationId xmlns:p14="http://schemas.microsoft.com/office/powerpoint/2010/main" val="3185838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482235"/>
            <a:ext cx="11166395" cy="4385816"/>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indent="-285750">
              <a:spcBef>
                <a:spcPts val="600"/>
              </a:spcBef>
              <a:buFont typeface="Wingdings" panose="05000000000000000000" pitchFamily="2" charset="2"/>
              <a:buChar char="l"/>
            </a:pPr>
            <a:r>
              <a:rPr lang="ja-JP" altLang="en-US" b="1" dirty="0"/>
              <a:t>担当：</a:t>
            </a:r>
            <a:r>
              <a:rPr lang="ja-JP" altLang="en-US" dirty="0"/>
              <a:t>●●株式会社</a:t>
            </a:r>
          </a:p>
          <a:p>
            <a:pPr marL="1003300" indent="-285750">
              <a:spcBef>
                <a:spcPts val="600"/>
              </a:spcBef>
              <a:buFont typeface="Wingdings" panose="05000000000000000000" pitchFamily="2" charset="2"/>
              <a:buChar char="l"/>
            </a:pPr>
            <a:r>
              <a:rPr lang="ja-JP" altLang="en-US" b="1" dirty="0"/>
              <a:t>研究開発期間：</a:t>
            </a:r>
            <a:r>
              <a:rPr lang="ja-JP" altLang="en-US" dirty="0"/>
              <a:t>●年度～●年度</a:t>
            </a:r>
            <a:endParaRPr lang="en-US" altLang="ja-JP" dirty="0"/>
          </a:p>
          <a:p>
            <a:pPr marL="1003300" indent="-285750">
              <a:spcBef>
                <a:spcPts val="600"/>
              </a:spcBef>
              <a:buFont typeface="Wingdings" panose="05000000000000000000" pitchFamily="2" charset="2"/>
              <a:buChar char="l"/>
            </a:pPr>
            <a:r>
              <a:rPr lang="ja-JP" altLang="ja-JP" b="1" dirty="0"/>
              <a:t>対応する技術区分（又は開発する技術の国際特許分類）：</a:t>
            </a:r>
            <a:r>
              <a:rPr lang="ja-JP" altLang="ja-JP" sz="1800" kern="100" dirty="0">
                <a:effectLst/>
                <a:latin typeface="游明朝" panose="02020400000000000000" pitchFamily="18" charset="-128"/>
                <a:ea typeface="ＭＳ ゴシック" panose="020B0609070205080204" pitchFamily="49" charset="-128"/>
                <a:cs typeface="Arial" panose="020B0604020202020204" pitchFamily="34" charset="0"/>
              </a:rPr>
              <a:t>（例：１Ａ）</a:t>
            </a:r>
            <a:endParaRPr lang="ja-JP" altLang="en-US" dirty="0"/>
          </a:p>
          <a:p>
            <a:pPr marL="1003300" indent="-285750">
              <a:spcBef>
                <a:spcPts val="600"/>
              </a:spcBef>
              <a:buFont typeface="Wingdings" panose="05000000000000000000" pitchFamily="2" charset="2"/>
              <a:buChar char="l"/>
            </a:pPr>
            <a:r>
              <a:rPr lang="ja-JP" altLang="en-US" b="1" dirty="0"/>
              <a:t>研究開発の実施内容</a:t>
            </a:r>
            <a:endParaRPr lang="en-US" altLang="ja-JP" b="1" dirty="0"/>
          </a:p>
          <a:p>
            <a:pPr marL="952500" indent="-234950">
              <a:spcBef>
                <a:spcPts val="600"/>
              </a:spcBef>
            </a:pPr>
            <a:r>
              <a:rPr lang="ja-JP" altLang="en-US" dirty="0">
                <a:solidFill>
                  <a:schemeClr val="accent1"/>
                </a:solidFill>
              </a:rPr>
              <a:t>＜６－２の分担のうち、担当者が受け持つ研究開発項目１の概要として、目的、背景、課題、課題を達成する手段や方法について記載する。</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研究開発促進事業における研究開発課題の成果を活用する提案の場合には、これまでの研究開発課題の概要、目標の達成状況（成果）、成果の活用等について記載すること＞</a:t>
            </a:r>
            <a:endParaRPr lang="en-US" altLang="ja-JP" dirty="0">
              <a:solidFill>
                <a:schemeClr val="accent1"/>
              </a:solidFill>
            </a:endParaRPr>
          </a:p>
          <a:p>
            <a:pPr marL="1254125" indent="-285750">
              <a:spcBef>
                <a:spcPts val="600"/>
              </a:spcBef>
              <a:buFont typeface="Arial" panose="020B0604020202020204" pitchFamily="34" charset="0"/>
              <a:buChar char="•"/>
            </a:pPr>
            <a:r>
              <a:rPr lang="ja-JP" altLang="en-US" b="1" dirty="0"/>
              <a:t>目的</a:t>
            </a:r>
            <a:endParaRPr lang="en-US" altLang="ja-JP" b="1" dirty="0"/>
          </a:p>
          <a:p>
            <a:pPr marL="1254125" indent="-285750">
              <a:spcBef>
                <a:spcPts val="600"/>
              </a:spcBef>
              <a:buFont typeface="Arial" panose="020B0604020202020204" pitchFamily="34" charset="0"/>
              <a:buChar char="•"/>
            </a:pPr>
            <a:r>
              <a:rPr lang="ja-JP" altLang="en-US" b="1" dirty="0"/>
              <a:t>背景、課題</a:t>
            </a:r>
            <a:endParaRPr lang="en-US" altLang="ja-JP" b="1" dirty="0"/>
          </a:p>
          <a:p>
            <a:pPr marL="1254125" indent="-285750">
              <a:spcBef>
                <a:spcPts val="600"/>
              </a:spcBef>
              <a:buFont typeface="Arial" panose="020B0604020202020204" pitchFamily="34" charset="0"/>
              <a:buChar char="•"/>
            </a:pPr>
            <a:r>
              <a:rPr lang="ja-JP" altLang="en-US" b="1" dirty="0"/>
              <a:t>課題を達成する手段や方法</a:t>
            </a:r>
            <a:endParaRPr lang="en-US" altLang="ja-JP" b="1" dirty="0"/>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72483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249905"/>
            <a:ext cx="10554056" cy="446274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62682" y="3010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提案する研究開発項目の数だけ、「３－３－●」の項を追加・追記する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研究開発目標及び内容</a:t>
            </a:r>
          </a:p>
        </p:txBody>
      </p:sp>
    </p:spTree>
    <p:extLst>
      <p:ext uri="{BB962C8B-B14F-4D97-AF65-F5344CB8AC3E}">
        <p14:creationId xmlns:p14="http://schemas.microsoft.com/office/powerpoint/2010/main" val="3865914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３</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indent="-20955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を実現する技術について、技術自体が達成する目標（アウトプット）及び、</a:t>
            </a:r>
            <a:r>
              <a:rPr lang="en-US" altLang="ja-JP" dirty="0">
                <a:solidFill>
                  <a:schemeClr val="accent1"/>
                </a:solidFill>
              </a:rPr>
              <a:t>2030</a:t>
            </a:r>
            <a:r>
              <a:rPr lang="ja-JP" altLang="en-US" dirty="0">
                <a:solidFill>
                  <a:schemeClr val="accent1"/>
                </a:solidFill>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lang="en-US" altLang="ja-JP" dirty="0">
              <a:solidFill>
                <a:schemeClr val="accent1"/>
              </a:solidFill>
            </a:endParaRPr>
          </a:p>
          <a:p>
            <a:pPr marL="1003300" indent="-285750">
              <a:spcBef>
                <a:spcPts val="600"/>
              </a:spcBef>
              <a:buFont typeface="Wingdings" panose="05000000000000000000" pitchFamily="2" charset="2"/>
              <a:buChar char="l"/>
            </a:pPr>
            <a:r>
              <a:rPr lang="ja-JP" altLang="en-US" b="1" dirty="0"/>
              <a:t>アウトプット（●年度）</a:t>
            </a:r>
            <a:r>
              <a:rPr lang="ja-JP" altLang="en-US" dirty="0"/>
              <a:t>：</a:t>
            </a:r>
            <a:r>
              <a:rPr lang="ja-JP" altLang="en-US" dirty="0">
                <a:solidFill>
                  <a:schemeClr val="accent1"/>
                </a:solidFill>
              </a:rPr>
              <a:t>（例：収容性能●倍、速度●倍、サイズ</a:t>
            </a:r>
            <a:r>
              <a:rPr lang="en-US" altLang="ja-JP" dirty="0">
                <a:solidFill>
                  <a:schemeClr val="accent1"/>
                </a:solidFill>
              </a:rPr>
              <a:t>1/●</a:t>
            </a:r>
            <a:r>
              <a:rPr lang="ja-JP" altLang="en-US" dirty="0" err="1">
                <a:solidFill>
                  <a:schemeClr val="accent1"/>
                </a:solidFill>
              </a:rPr>
              <a:t>、</a:t>
            </a:r>
            <a:r>
              <a:rPr lang="ja-JP" altLang="en-US" dirty="0">
                <a:solidFill>
                  <a:schemeClr val="accent1"/>
                </a:solidFill>
              </a:rPr>
              <a:t>価格●ドル／ユニット等）</a:t>
            </a:r>
            <a:endParaRPr lang="en-US" altLang="ja-JP" dirty="0">
              <a:solidFill>
                <a:schemeClr val="accent1"/>
              </a:solidFill>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目標設定の</a:t>
            </a:r>
            <a:r>
              <a:rPr lang="ja-JP" altLang="en-US" kern="100" dirty="0">
                <a:latin typeface="+mn-ea"/>
                <a:cs typeface="Arial" panose="020B0604020202020204" pitchFamily="34" charset="0"/>
              </a:rPr>
              <a:t>妥当性</a:t>
            </a:r>
            <a:endParaRPr lang="ja-JP" altLang="en-US" dirty="0">
              <a:latin typeface="+mn-ea"/>
            </a:endParaRPr>
          </a:p>
          <a:p>
            <a:pPr marL="1003300" indent="-285750">
              <a:spcBef>
                <a:spcPts val="600"/>
              </a:spcBef>
              <a:buFont typeface="Wingdings" panose="05000000000000000000" pitchFamily="2" charset="2"/>
              <a:buChar char="l"/>
            </a:pPr>
            <a:r>
              <a:rPr lang="ja-JP" altLang="en-US" b="1" dirty="0">
                <a:latin typeface="+mn-ea"/>
              </a:rPr>
              <a:t>アウトカム（●年度）</a:t>
            </a:r>
            <a:r>
              <a:rPr lang="ja-JP" altLang="en-US" dirty="0">
                <a:latin typeface="+mn-ea"/>
              </a:rPr>
              <a:t>：</a:t>
            </a:r>
            <a:r>
              <a:rPr lang="ja-JP" altLang="en-US" dirty="0">
                <a:solidFill>
                  <a:schemeClr val="accent1"/>
                </a:solidFill>
                <a:latin typeface="+mn-ea"/>
              </a:rPr>
              <a:t>（例：顧客企業に対する●●についてのコスト削減</a:t>
            </a:r>
            <a:r>
              <a:rPr lang="en-US" altLang="ja-JP" dirty="0">
                <a:solidFill>
                  <a:schemeClr val="accent1"/>
                </a:solidFill>
                <a:latin typeface="+mn-ea"/>
              </a:rPr>
              <a:t>1/●</a:t>
            </a:r>
            <a:r>
              <a:rPr lang="ja-JP" altLang="en-US" dirty="0" err="1">
                <a:solidFill>
                  <a:schemeClr val="accent1"/>
                </a:solidFill>
                <a:latin typeface="+mn-ea"/>
              </a:rPr>
              <a:t>、</a:t>
            </a:r>
            <a:r>
              <a:rPr lang="en-US" altLang="ja-JP" dirty="0">
                <a:solidFill>
                  <a:schemeClr val="accent1"/>
                </a:solidFill>
                <a:latin typeface="+mn-ea"/>
              </a:rPr>
              <a:t>ARPU●</a:t>
            </a:r>
            <a:r>
              <a:rPr lang="ja-JP" altLang="en-US" dirty="0">
                <a:solidFill>
                  <a:schemeClr val="accent1"/>
                </a:solidFill>
                <a:latin typeface="+mn-ea"/>
              </a:rPr>
              <a:t>倍等）</a:t>
            </a:r>
            <a:endParaRPr lang="en-US" altLang="ja-JP" dirty="0">
              <a:solidFill>
                <a:schemeClr val="accent1"/>
              </a:solidFill>
              <a:latin typeface="+mn-ea"/>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2482723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3481504"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3130467613"/>
              </p:ext>
            </p:extLst>
          </p:nvPr>
        </p:nvGraphicFramePr>
        <p:xfrm>
          <a:off x="963261" y="677076"/>
          <a:ext cx="11035624"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815034">
                  <a:extLst>
                    <a:ext uri="{9D8B030D-6E8A-4147-A177-3AD203B41FA5}">
                      <a16:colId xmlns:a16="http://schemas.microsoft.com/office/drawing/2014/main" val="575689795"/>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a:solidFill>
                            <a:schemeClr val="bg1"/>
                          </a:solidFill>
                        </a:rPr>
                        <a:t>技術テーマ</a:t>
                      </a:r>
                      <a:r>
                        <a:rPr kumimoji="1" lang="en-US" altLang="ja-JP" sz="1000">
                          <a:solidFill>
                            <a:schemeClr val="bg1"/>
                          </a:solidFill>
                        </a:rPr>
                        <a:t>/</a:t>
                      </a:r>
                      <a:r>
                        <a:rPr kumimoji="1" lang="ja-JP" altLang="en-US" sz="1000">
                          <a:solidFill>
                            <a:schemeClr val="bg1"/>
                          </a:solidFill>
                        </a:rPr>
                        <a:t>担当</a:t>
                      </a:r>
                      <a:endParaRPr kumimoji="1" lang="en-US" altLang="ja-JP" sz="1050">
                        <a:solidFill>
                          <a:schemeClr val="bg1"/>
                        </a:solidFill>
                      </a:endParaRPr>
                    </a:p>
                    <a:p>
                      <a:pPr algn="ctr"/>
                      <a:r>
                        <a:rPr kumimoji="1" lang="ja-JP" altLang="en-US" sz="105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a:txBody>
                    <a:bodyPr/>
                    <a:lstStyle/>
                    <a:p>
                      <a:pPr algn="ctr"/>
                      <a:r>
                        <a:rPr kumimoji="1" lang="ja-JP" altLang="en-US" sz="1050">
                          <a:solidFill>
                            <a:schemeClr val="bg1"/>
                          </a:solidFill>
                        </a:rPr>
                        <a:t>過年度</a:t>
                      </a:r>
                    </a:p>
                  </a:txBody>
                  <a:tcPr anchor="ctr">
                    <a:lnL w="28575" cap="flat" cmpd="sng" algn="ctr">
                      <a:solidFill>
                        <a:schemeClr val="tx1"/>
                      </a:solidFill>
                      <a:prstDash val="solid"/>
                      <a:round/>
                      <a:headEnd type="none" w="med" len="med"/>
                      <a:tailEnd type="none" w="med" len="med"/>
                    </a:lnL>
                    <a:solidFill>
                      <a:srgbClr val="005298"/>
                    </a:solidFill>
                  </a:tcPr>
                </a:tc>
                <a:tc gridSpan="2">
                  <a:txBody>
                    <a:bodyPr/>
                    <a:lstStyle/>
                    <a:p>
                      <a:pPr algn="ctr"/>
                      <a:r>
                        <a:rPr kumimoji="1" lang="en-US" altLang="ja-JP" sz="1050">
                          <a:solidFill>
                            <a:schemeClr val="bg1"/>
                          </a:solidFill>
                        </a:rPr>
                        <a:t>2023</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2024</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2025</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2026</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2027</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2028</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2029</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a:solidFill>
                            <a:schemeClr val="bg1"/>
                          </a:solidFill>
                        </a:rPr>
                        <a:t>2030</a:t>
                      </a:r>
                      <a:r>
                        <a:rPr kumimoji="1" lang="ja-JP" altLang="en-US" sz="105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5074571"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4820298"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5387202"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5359281"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6191395"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6183436"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7002683"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978198"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7810791"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7774427"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7765611"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8579919"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5359279" y="4428371"/>
            <a:ext cx="6616859" cy="1467603"/>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2024</a:t>
            </a:r>
            <a:r>
              <a:rPr kumimoji="0" lang="ja-JP" altLang="en-US" sz="1000" kern="0" dirty="0">
                <a:solidFill>
                  <a:schemeClr val="bg1"/>
                </a:solidFill>
                <a:latin typeface="+mn-ea"/>
              </a:rPr>
              <a:t>年度第１四半期とし、それまでの技術シーズなどの達成状況があれば記載する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lvl="0" indent="-171450">
              <a:buFont typeface="Wingdings" panose="05000000000000000000" pitchFamily="2" charset="2"/>
              <a:buChar char="l"/>
              <a:defRPr/>
            </a:pPr>
            <a:r>
              <a:rPr kumimoji="0" lang="ja-JP" altLang="en-US" sz="1000" kern="0" dirty="0">
                <a:solidFill>
                  <a:schemeClr val="bg1"/>
                </a:solidFill>
                <a:latin typeface="+mn-ea"/>
              </a:rPr>
              <a:t>社会実装・海外展開志向型戦略的プログラムにおいては、</a:t>
            </a:r>
            <a:r>
              <a:rPr kumimoji="0" lang="en-US" altLang="ja-JP" sz="1000" kern="0" dirty="0">
                <a:solidFill>
                  <a:schemeClr val="bg1"/>
                </a:solidFill>
                <a:latin typeface="+mn-ea"/>
              </a:rPr>
              <a:t>4</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が概ね６、</a:t>
            </a:r>
            <a:r>
              <a:rPr kumimoji="0" lang="en-US" altLang="ja-JP" sz="1000" kern="0" dirty="0">
                <a:solidFill>
                  <a:schemeClr val="bg1"/>
                </a:solidFill>
                <a:latin typeface="+mn-ea"/>
              </a:rPr>
              <a:t>5</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が概ね７に達する水準の研究開発を対象</a:t>
            </a:r>
            <a:endParaRPr kumimoji="0" lang="en-US" altLang="ja-JP" sz="1000" kern="0" dirty="0">
              <a:solidFill>
                <a:schemeClr val="bg1"/>
              </a:solidFill>
              <a:latin typeface="+mn-ea"/>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5820219"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5792298"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6624412"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6616453"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8234972"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8207051"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9039165"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9031206"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7409921"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7401962"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984648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983852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5820219"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7232021"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8140418"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9643655"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7216181"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8497144"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7614580"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10035339"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4" name="直線矢印コネクタ 158">
            <a:extLst>
              <a:ext uri="{FF2B5EF4-FFF2-40B4-BE49-F238E27FC236}">
                <a16:creationId xmlns:a16="http://schemas.microsoft.com/office/drawing/2014/main" id="{5F8D2EB6-3860-637C-A7EE-75282D274446}"/>
              </a:ext>
            </a:extLst>
          </p:cNvPr>
          <p:cNvCxnSpPr>
            <a:cxnSpLocks/>
          </p:cNvCxnSpPr>
          <p:nvPr/>
        </p:nvCxnSpPr>
        <p:spPr>
          <a:xfrm>
            <a:off x="3773623" y="1382759"/>
            <a:ext cx="777437" cy="0"/>
          </a:xfrm>
          <a:prstGeom prst="straightConnector1">
            <a:avLst/>
          </a:prstGeom>
          <a:noFill/>
          <a:ln w="25400" cap="rnd" cmpd="sng" algn="ctr">
            <a:solidFill>
              <a:sysClr val="windowText" lastClr="000000">
                <a:lumMod val="60000"/>
                <a:lumOff val="40000"/>
              </a:sysClr>
            </a:solidFill>
            <a:prstDash val="lgDash"/>
            <a:round/>
            <a:headEnd type="none"/>
            <a:tailEnd type="arrow"/>
          </a:ln>
          <a:effectLst/>
        </p:spPr>
      </p:cxnSp>
      <p:sp>
        <p:nvSpPr>
          <p:cNvPr id="236" name="テキスト ボックス 216">
            <a:extLst>
              <a:ext uri="{FF2B5EF4-FFF2-40B4-BE49-F238E27FC236}">
                <a16:creationId xmlns:a16="http://schemas.microsoft.com/office/drawing/2014/main" id="{AE7F6129-F349-E17F-EF42-32FB20D556DC}"/>
              </a:ext>
            </a:extLst>
          </p:cNvPr>
          <p:cNvSpPr txBox="1"/>
          <p:nvPr/>
        </p:nvSpPr>
        <p:spPr>
          <a:xfrm>
            <a:off x="3701356" y="1137544"/>
            <a:ext cx="921328"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関連●●技術</a:t>
            </a:r>
            <a:endParaRPr kumimoji="0" lang="en-US" sz="900" b="0" i="1" u="none" strike="noStrike" kern="0" cap="none" spc="0" normalizeH="0" baseline="0" noProof="0" dirty="0">
              <a:ln>
                <a:noFill/>
              </a:ln>
              <a:solidFill>
                <a:srgbClr val="005298"/>
              </a:solidFill>
              <a:effectLst/>
              <a:uLnTx/>
              <a:uFillTx/>
              <a:latin typeface="+mn-ea"/>
              <a:cs typeface="+mn-cs"/>
            </a:endParaRPr>
          </a:p>
        </p:txBody>
      </p:sp>
      <p:cxnSp>
        <p:nvCxnSpPr>
          <p:cNvPr id="237" name="直線矢印コネクタ 158">
            <a:extLst>
              <a:ext uri="{FF2B5EF4-FFF2-40B4-BE49-F238E27FC236}">
                <a16:creationId xmlns:a16="http://schemas.microsoft.com/office/drawing/2014/main" id="{EAA2F158-CDDE-D4CC-A513-D428804867B5}"/>
              </a:ext>
            </a:extLst>
          </p:cNvPr>
          <p:cNvCxnSpPr>
            <a:cxnSpLocks/>
          </p:cNvCxnSpPr>
          <p:nvPr/>
        </p:nvCxnSpPr>
        <p:spPr>
          <a:xfrm>
            <a:off x="4613141" y="1378959"/>
            <a:ext cx="406289" cy="8870"/>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6528974"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7343282"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979544"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7260507"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9005672"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9819980"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8452081"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9733044"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5074569"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4820296"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5387200"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5359279"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6191393"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6183434"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7002681"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978196"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7810789"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7774425"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7765609"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8579917"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5820217"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5792296"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6624410"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6616451"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8234970"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8207049"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9039163"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9031204"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7409919"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7401960"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984648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983852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5820217"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7232019"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8140416"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9643653"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7216179"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8497142"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6528972"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7343280"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979542"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7260505"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9005670"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9819978"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8452079"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9733042"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5019430"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60041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４</a:t>
            </a:r>
            <a:r>
              <a:rPr kumimoji="1" lang="zh-TW" altLang="en-US" sz="1800" b="1" dirty="0">
                <a:latin typeface="游ゴシック" panose="020B0400000000000000" pitchFamily="50" charset="-128"/>
                <a:ea typeface="游ゴシック" panose="020B0400000000000000" pitchFamily="50" charset="-128"/>
              </a:rPr>
              <a:t>　研究開発実施計画</a:t>
            </a:r>
          </a:p>
        </p:txBody>
      </p:sp>
    </p:spTree>
    <p:extLst>
      <p:ext uri="{BB962C8B-B14F-4D97-AF65-F5344CB8AC3E}">
        <p14:creationId xmlns:p14="http://schemas.microsoft.com/office/powerpoint/2010/main" val="183074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提案課題と政策の関連、寄与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2693045"/>
          </a:xfrm>
          <a:prstGeom prst="rect">
            <a:avLst/>
          </a:prstGeom>
          <a:noFill/>
        </p:spPr>
        <p:txBody>
          <a:bodyPr wrap="square" rtlCol="0">
            <a:spAutoFit/>
          </a:bodyPr>
          <a:lstStyle/>
          <a:p>
            <a:pPr marL="927100" indent="-209550">
              <a:spcBef>
                <a:spcPts val="600"/>
              </a:spcBef>
            </a:pPr>
            <a:r>
              <a:rPr lang="ja-JP" altLang="en-US" dirty="0">
                <a:solidFill>
                  <a:schemeClr val="accent1"/>
                </a:solidFill>
              </a:rPr>
              <a:t>＜１～７章に記載した各項目の説明・表・グラフ等に関して補足説明すべき事項（説明・表・グラフ等）があれば、本項目に</a:t>
            </a:r>
            <a:r>
              <a:rPr lang="ja-JP" altLang="en-US">
                <a:solidFill>
                  <a:schemeClr val="accent1"/>
                </a:solidFill>
              </a:rPr>
              <a:t>関連資料として記載</a:t>
            </a:r>
            <a:r>
              <a:rPr lang="ja-JP" altLang="en-US" dirty="0">
                <a:solidFill>
                  <a:schemeClr val="accent1"/>
                </a:solidFill>
              </a:rPr>
              <a:t>してください。＞</a:t>
            </a:r>
          </a:p>
          <a:p>
            <a:pPr marL="927100" indent="-209550">
              <a:spcBef>
                <a:spcPts val="600"/>
              </a:spcBef>
            </a:pPr>
            <a:r>
              <a:rPr lang="ja-JP" altLang="en-US" dirty="0">
                <a:solidFill>
                  <a:schemeClr val="accent1"/>
                </a:solidFill>
              </a:rPr>
              <a:t>（記載例）</a:t>
            </a:r>
          </a:p>
          <a:p>
            <a:pPr marL="927100" indent="-209550">
              <a:spcBef>
                <a:spcPts val="600"/>
              </a:spcBef>
            </a:pPr>
            <a:r>
              <a:rPr lang="ja-JP" altLang="en-US" dirty="0">
                <a:solidFill>
                  <a:schemeClr val="accent1"/>
                </a:solidFill>
              </a:rPr>
              <a:t>項目２－２（</a:t>
            </a:r>
            <a:r>
              <a:rPr lang="en-US" altLang="ja-JP" dirty="0">
                <a:solidFill>
                  <a:schemeClr val="accent1"/>
                </a:solidFill>
              </a:rPr>
              <a:t>p</a:t>
            </a:r>
            <a:r>
              <a:rPr lang="ja-JP" altLang="en-US" dirty="0">
                <a:solidFill>
                  <a:schemeClr val="accent1"/>
                </a:solidFill>
              </a:rPr>
              <a:t>●）関連資料：</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（商材）に係る市場分析</a:t>
            </a:r>
            <a:r>
              <a:rPr lang="en-US" altLang="ja-JP" dirty="0">
                <a:solidFill>
                  <a:schemeClr val="accent1"/>
                </a:solidFill>
              </a:rPr>
              <a:t>』</a:t>
            </a:r>
          </a:p>
          <a:p>
            <a:pPr marL="927100" indent="-209550">
              <a:spcBef>
                <a:spcPts val="600"/>
              </a:spcBef>
            </a:pPr>
            <a:r>
              <a:rPr lang="ja-JP" altLang="en-US" dirty="0">
                <a:solidFill>
                  <a:schemeClr val="accent1"/>
                </a:solidFill>
              </a:rPr>
              <a:t>　●●</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）項目２－２は商材に係る市場分析の説明と主要なグラフを掲載、項目８には項目２－２の補足として関係する各国動向等を説明。</a:t>
            </a: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en-US" altLang="ja-JP" sz="1800" b="1" dirty="0">
                <a:latin typeface="游ゴシック" panose="020B0400000000000000" pitchFamily="50" charset="-128"/>
                <a:ea typeface="游ゴシック" panose="020B0400000000000000" pitchFamily="50" charset="-128"/>
              </a:rPr>
              <a:t>8</a:t>
            </a:r>
            <a:r>
              <a:rPr lang="ja-JP" altLang="en-US" sz="1800" b="1" dirty="0">
                <a:latin typeface="游ゴシック" panose="020B0400000000000000" pitchFamily="50" charset="-128"/>
                <a:ea typeface="游ゴシック" panose="020B0400000000000000" pitchFamily="50" charset="-128"/>
              </a:rPr>
              <a:t>　その他</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60428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）を提示してもらう</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6925</Words>
  <Application>Microsoft Office PowerPoint</Application>
  <PresentationFormat>ワイド画面</PresentationFormat>
  <Paragraphs>789</Paragraphs>
  <Slides>30</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30</vt:i4>
      </vt:variant>
    </vt:vector>
  </HeadingPairs>
  <TitlesOfParts>
    <vt:vector size="41" baseType="lpstr">
      <vt:lpstr>Meiryo UI</vt:lpstr>
      <vt:lpstr>ＭＳ ゴシック</vt:lpstr>
      <vt:lpstr>メイリオ</vt:lpstr>
      <vt:lpstr>游ゴシック</vt:lpstr>
      <vt:lpstr>游ゴシック Light</vt:lpstr>
      <vt:lpstr>游明朝</vt:lpstr>
      <vt:lpstr>Arial</vt:lpstr>
      <vt:lpstr>Times New Roman</vt:lpstr>
      <vt:lpstr>Trebuchet MS</vt:lpstr>
      <vt:lpstr>Wingdings</vt:lpstr>
      <vt:lpstr>Office テーマ</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研究開発体制及び分担</vt:lpstr>
      <vt:lpstr>６-３　研究開発目標及び内容</vt:lpstr>
      <vt:lpstr>PowerPoint プレゼンテーション</vt:lpstr>
      <vt:lpstr>６-４　研究開発実施計画</vt:lpstr>
      <vt:lpstr>７　政府の取組との関連性</vt:lpstr>
      <vt:lpstr>8　その他</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2023-10-03T04:56:43Z</dcterms:modified>
</cp:coreProperties>
</file>