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48" r:id="rId1"/>
  </p:sldMasterIdLst>
  <p:handoutMasterIdLst>
    <p:handoutMasterId r:id="rId29"/>
  </p:handoutMasterIdLst>
  <p:sldIdLst>
    <p:sldId id="256" r:id="rId2"/>
    <p:sldId id="257" r:id="rId3"/>
    <p:sldId id="260" r:id="rId4"/>
    <p:sldId id="278" r:id="rId5"/>
    <p:sldId id="283" r:id="rId6"/>
    <p:sldId id="279" r:id="rId7"/>
    <p:sldId id="261" r:id="rId8"/>
    <p:sldId id="277" r:id="rId9"/>
    <p:sldId id="273" r:id="rId10"/>
    <p:sldId id="262" r:id="rId11"/>
    <p:sldId id="263" r:id="rId12"/>
    <p:sldId id="280" r:id="rId13"/>
    <p:sldId id="264" r:id="rId14"/>
    <p:sldId id="268" r:id="rId15"/>
    <p:sldId id="265" r:id="rId16"/>
    <p:sldId id="266" r:id="rId17"/>
    <p:sldId id="267" r:id="rId18"/>
    <p:sldId id="284" r:id="rId19"/>
    <p:sldId id="274" r:id="rId20"/>
    <p:sldId id="269" r:id="rId21"/>
    <p:sldId id="270" r:id="rId22"/>
    <p:sldId id="271" r:id="rId23"/>
    <p:sldId id="272" r:id="rId24"/>
    <p:sldId id="275" r:id="rId25"/>
    <p:sldId id="276" r:id="rId26"/>
    <p:sldId id="281" r:id="rId27"/>
    <p:sldId id="282" r:id="rId2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101" y="211"/>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2023/4/27</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1524000" y="674778"/>
            <a:ext cx="9144000" cy="1056640"/>
          </a:xfrm>
        </p:spPr>
        <p:txBody>
          <a:bodyPr>
            <a:normAutofit/>
          </a:bodyPr>
          <a:lstStyle/>
          <a:p>
            <a:r>
              <a:rPr kumimoji="1" lang="ja-JP" altLang="en-US" sz="4800" dirty="0"/>
              <a:t>（</a:t>
            </a:r>
            <a:r>
              <a:rPr lang="ja-JP" altLang="en-US" sz="4800" dirty="0"/>
              <a:t>提案課題</a:t>
            </a:r>
            <a:r>
              <a:rPr kumimoji="1" lang="ja-JP" altLang="en-US" sz="4800" dirty="0"/>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524000" y="2070523"/>
            <a:ext cx="9144000" cy="475012"/>
          </a:xfrm>
        </p:spPr>
        <p:txBody>
          <a:bodyPr>
            <a:normAutofit/>
          </a:bodyPr>
          <a:lstStyle/>
          <a:p>
            <a:pPr algn="l"/>
            <a:r>
              <a:rPr lang="ja-JP" altLang="en-US"/>
              <a:t>提供者名：</a:t>
            </a:r>
            <a:r>
              <a:rPr lang="en-US" altLang="ja-JP"/>
              <a:t>A</a:t>
            </a:r>
            <a:r>
              <a:rPr lang="ja-JP" altLang="en-US"/>
              <a:t>社（代表提案者）、</a:t>
            </a:r>
            <a:r>
              <a:rPr lang="en-US" altLang="ja-JP"/>
              <a:t>B</a:t>
            </a:r>
            <a:r>
              <a:rPr lang="ja-JP" altLang="en-US"/>
              <a:t>社（共同提案者）</a:t>
            </a:r>
            <a:r>
              <a:rPr lang="en-US" altLang="ja-JP"/>
              <a:t>…</a:t>
            </a:r>
            <a:endParaRPr kumimoji="1" lang="ja-JP" altLang="en-US"/>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1652631" y="1897485"/>
            <a:ext cx="100332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882803" y="2579925"/>
            <a:ext cx="9572887"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a:lnSpc>
                <a:spcPct val="100000"/>
              </a:lnSpc>
              <a:spcBef>
                <a:spcPts val="600"/>
              </a:spcBef>
            </a:pPr>
            <a:r>
              <a:rPr kumimoji="1" lang="ja-JP" altLang="en-US" sz="1100" dirty="0">
                <a:latin typeface="+mn-ea"/>
                <a:ea typeface="+mn-ea"/>
              </a:rPr>
              <a:t>＜記載に当たっての注意事項＞</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latin typeface="+mn-ea"/>
                <a:ea typeface="+mn-ea"/>
              </a:rPr>
              <a:t>ワードの</a:t>
            </a:r>
            <a:r>
              <a:rPr lang="ja-JP" altLang="en-US" sz="1100" b="1" dirty="0">
                <a:latin typeface="+mn-ea"/>
                <a:ea typeface="+mn-ea"/>
              </a:rPr>
              <a:t>提案書本体の内容を説明する資料として作成する</a:t>
            </a:r>
            <a:r>
              <a:rPr lang="ja-JP" altLang="en-US" sz="1100" dirty="0">
                <a:latin typeface="+mn-ea"/>
                <a:ea typeface="+mn-ea"/>
              </a:rPr>
              <a:t>こと。</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様式はあくまで例示であり、資料の様式、体裁・文章量は提案者のものに変えても差し支えない。</a:t>
            </a:r>
            <a:r>
              <a:rPr kumimoji="1" lang="ja-JP" altLang="en-US" sz="1100" b="1" dirty="0">
                <a:latin typeface="+mn-ea"/>
                <a:ea typeface="+mn-ea"/>
              </a:rPr>
              <a:t>但し、各項目に係る情報は各ページの記載に従って記述すること</a:t>
            </a:r>
            <a:r>
              <a:rPr kumimoji="1" lang="ja-JP" altLang="en-US" sz="1100" dirty="0">
                <a:latin typeface="+mn-ea"/>
                <a:ea typeface="+mn-ea"/>
              </a:rPr>
              <a:t>。</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様式に記載の項目について</a:t>
            </a:r>
            <a:r>
              <a:rPr lang="ja-JP" altLang="en-US" sz="1100" dirty="0">
                <a:latin typeface="+mn-ea"/>
                <a:ea typeface="+mn-ea"/>
              </a:rPr>
              <a:t>可能な限り</a:t>
            </a:r>
            <a:r>
              <a:rPr kumimoji="1" lang="ja-JP" altLang="en-US" sz="1100" dirty="0">
                <a:latin typeface="+mn-ea"/>
                <a:ea typeface="+mn-ea"/>
              </a:rPr>
              <a:t>記載すること。</a:t>
            </a:r>
            <a:r>
              <a:rPr kumimoji="1" lang="ja-JP" altLang="en-US" sz="1100" b="1" dirty="0">
                <a:latin typeface="+mn-ea"/>
                <a:ea typeface="+mn-ea"/>
              </a:rPr>
              <a:t>未定や検討中の事項等は記載なしとはせず、未定等と記載する</a:t>
            </a:r>
            <a:r>
              <a:rPr kumimoji="1" lang="ja-JP" altLang="en-US" sz="1100" dirty="0">
                <a:latin typeface="+mn-ea"/>
                <a:ea typeface="+mn-ea"/>
              </a:rPr>
              <a:t>。</a:t>
            </a: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各項目については必要に応じ、図や表等を使用しわかりやすく記載すること。</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記載にあたっては、「情報通信審議会 革新的情報通信技術</a:t>
            </a:r>
            <a:r>
              <a:rPr kumimoji="1" lang="en-US" altLang="ja-JP" sz="1100" dirty="0">
                <a:latin typeface="+mn-ea"/>
                <a:ea typeface="+mn-ea"/>
              </a:rPr>
              <a:t>WG</a:t>
            </a:r>
            <a:r>
              <a:rPr kumimoji="1" lang="ja-JP" altLang="en-US" sz="1100" dirty="0">
                <a:latin typeface="+mn-ea"/>
                <a:ea typeface="+mn-ea"/>
              </a:rPr>
              <a:t>とりまとめ」（</a:t>
            </a:r>
            <a:r>
              <a:rPr kumimoji="1" lang="en-US" altLang="ja-JP" sz="1100" dirty="0">
                <a:latin typeface="+mn-ea"/>
                <a:ea typeface="+mn-ea"/>
                <a:hlinkClick r:id="rId2">
                  <a:extLst>
                    <a:ext uri="{A12FA001-AC4F-418D-AE19-62706E023703}">
                      <ahyp:hlinkClr xmlns:ahyp="http://schemas.microsoft.com/office/drawing/2018/hyperlinkcolor" val="tx"/>
                    </a:ext>
                  </a:extLst>
                </a:hlinkClick>
              </a:rPr>
              <a:t>https://www.soumu.go.jp/main_content/000867569.pdf</a:t>
            </a:r>
            <a:r>
              <a:rPr kumimoji="1" lang="ja-JP" altLang="en-US" sz="1100" dirty="0">
                <a:latin typeface="+mn-ea"/>
                <a:ea typeface="+mn-ea"/>
              </a:rPr>
              <a:t>）における「事業面からの評価項目」について十分検討いただき、</a:t>
            </a:r>
            <a:r>
              <a:rPr kumimoji="1" lang="ja-JP" altLang="en-US" sz="1100" b="1" dirty="0">
                <a:latin typeface="+mn-ea"/>
                <a:ea typeface="+mn-ea"/>
              </a:rPr>
              <a:t>特に以下の内容を必ず記載する</a:t>
            </a:r>
            <a:r>
              <a:rPr kumimoji="1" lang="ja-JP" altLang="en-US" sz="1100" dirty="0">
                <a:latin typeface="+mn-ea"/>
                <a:ea typeface="+mn-ea"/>
              </a:rPr>
              <a:t>こと。</a:t>
            </a:r>
          </a:p>
          <a:p>
            <a:pPr marL="590550" indent="-228600">
              <a:lnSpc>
                <a:spcPct val="100000"/>
              </a:lnSpc>
              <a:spcBef>
                <a:spcPts val="600"/>
              </a:spcBef>
              <a:buFont typeface="+mj-ea"/>
              <a:buAutoNum type="circleNumDbPlain"/>
            </a:pPr>
            <a:r>
              <a:rPr kumimoji="1" lang="ja-JP" altLang="en-US" sz="1100" dirty="0">
                <a:latin typeface="+mn-ea"/>
                <a:ea typeface="+mn-ea"/>
              </a:rPr>
              <a:t>市場機会の認識　「</a:t>
            </a:r>
            <a:r>
              <a:rPr kumimoji="1" lang="en-US" altLang="ja-JP" sz="1100" dirty="0">
                <a:latin typeface="+mn-ea"/>
                <a:ea typeface="+mn-ea"/>
              </a:rPr>
              <a:t>Where</a:t>
            </a:r>
            <a:r>
              <a:rPr kumimoji="1" lang="ja-JP" altLang="en-US" sz="1100" dirty="0">
                <a:latin typeface="+mn-ea"/>
                <a:ea typeface="+mn-ea"/>
              </a:rPr>
              <a:t>」（どこで（＝誰に対して））「</a:t>
            </a:r>
            <a:r>
              <a:rPr kumimoji="1" lang="en-US" altLang="ja-JP" sz="1100" dirty="0">
                <a:latin typeface="+mn-ea"/>
                <a:ea typeface="+mn-ea"/>
              </a:rPr>
              <a:t>When</a:t>
            </a:r>
            <a:r>
              <a:rPr kumimoji="1" lang="ja-JP" altLang="en-US" sz="1100" dirty="0">
                <a:latin typeface="+mn-ea"/>
                <a:ea typeface="+mn-ea"/>
              </a:rPr>
              <a:t>」（いつ（頃））</a:t>
            </a:r>
          </a:p>
          <a:p>
            <a:pPr marL="590550" indent="-228600">
              <a:lnSpc>
                <a:spcPct val="100000"/>
              </a:lnSpc>
              <a:spcBef>
                <a:spcPts val="600"/>
              </a:spcBef>
              <a:buFont typeface="+mj-ea"/>
              <a:buAutoNum type="circleNumDbPlain"/>
            </a:pPr>
            <a:r>
              <a:rPr kumimoji="1" lang="ja-JP" altLang="en-US" sz="1100" dirty="0">
                <a:latin typeface="+mn-ea"/>
                <a:ea typeface="+mn-ea"/>
              </a:rPr>
              <a:t>事業内容、競争優位性　「</a:t>
            </a:r>
            <a:r>
              <a:rPr kumimoji="1" lang="en-US" altLang="ja-JP" sz="1100" dirty="0">
                <a:latin typeface="+mn-ea"/>
                <a:ea typeface="+mn-ea"/>
              </a:rPr>
              <a:t>What</a:t>
            </a:r>
            <a:r>
              <a:rPr kumimoji="1" lang="ja-JP" altLang="en-US" sz="1100" dirty="0">
                <a:latin typeface="+mn-ea"/>
                <a:ea typeface="+mn-ea"/>
              </a:rPr>
              <a:t>」（何を）、「</a:t>
            </a:r>
            <a:r>
              <a:rPr kumimoji="1" lang="en-US" altLang="ja-JP" sz="1100" dirty="0">
                <a:latin typeface="+mn-ea"/>
                <a:ea typeface="+mn-ea"/>
              </a:rPr>
              <a:t>Why</a:t>
            </a:r>
            <a:r>
              <a:rPr kumimoji="1" lang="ja-JP" altLang="en-US" sz="1100" dirty="0">
                <a:latin typeface="+mn-ea"/>
                <a:ea typeface="+mn-ea"/>
              </a:rPr>
              <a:t>」（なぜ）</a:t>
            </a:r>
          </a:p>
          <a:p>
            <a:pPr marL="590550" indent="-228600">
              <a:lnSpc>
                <a:spcPct val="100000"/>
              </a:lnSpc>
              <a:spcBef>
                <a:spcPts val="600"/>
              </a:spcBef>
              <a:buFont typeface="+mj-ea"/>
              <a:buAutoNum type="circleNumDbPlain"/>
            </a:pPr>
            <a:r>
              <a:rPr kumimoji="1" lang="ja-JP" altLang="en-US" sz="1100" dirty="0">
                <a:latin typeface="+mn-ea"/>
                <a:ea typeface="+mn-ea"/>
              </a:rPr>
              <a:t>経営コミットメント・事業計画・推進体制　「</a:t>
            </a:r>
            <a:r>
              <a:rPr kumimoji="1" lang="en-US" altLang="ja-JP" sz="1100" dirty="0">
                <a:latin typeface="+mn-ea"/>
                <a:ea typeface="+mn-ea"/>
              </a:rPr>
              <a:t>Who</a:t>
            </a:r>
            <a:r>
              <a:rPr kumimoji="1" lang="ja-JP" altLang="en-US" sz="1100" dirty="0">
                <a:latin typeface="+mn-ea"/>
                <a:ea typeface="+mn-ea"/>
              </a:rPr>
              <a:t>」（誰が）、「</a:t>
            </a:r>
            <a:r>
              <a:rPr kumimoji="1" lang="en-US" altLang="ja-JP" sz="1100" dirty="0">
                <a:latin typeface="+mn-ea"/>
                <a:ea typeface="+mn-ea"/>
              </a:rPr>
              <a:t>How</a:t>
            </a:r>
            <a:r>
              <a:rPr kumimoji="1" lang="ja-JP" altLang="en-US" sz="1100" dirty="0">
                <a:latin typeface="+mn-ea"/>
                <a:ea typeface="+mn-ea"/>
              </a:rPr>
              <a:t>」（どうやって）</a:t>
            </a:r>
          </a:p>
          <a:p>
            <a:pPr marL="538163">
              <a:lnSpc>
                <a:spcPct val="100000"/>
              </a:lnSpc>
              <a:spcBef>
                <a:spcPts val="600"/>
              </a:spcBef>
            </a:pPr>
            <a:r>
              <a:rPr kumimoji="1" lang="en-US" altLang="ja-JP" sz="1100" dirty="0">
                <a:latin typeface="+mn-ea"/>
                <a:ea typeface="+mn-ea"/>
              </a:rPr>
              <a:t>※</a:t>
            </a:r>
            <a:r>
              <a:rPr kumimoji="1" lang="ja-JP" altLang="en-US" sz="1100" dirty="0">
                <a:latin typeface="+mn-ea"/>
                <a:ea typeface="+mn-ea"/>
              </a:rPr>
              <a:t>　今後実施する予定の取組や構想段階の内容を含む。</a:t>
            </a: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事実・データ等の記載は、その出典を明記すること。</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各ページの記載ガイド（青色のボックス）は提出時に削除すること。</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latin typeface="+mn-ea"/>
                <a:ea typeface="+mn-ea"/>
              </a:rPr>
              <a:t>必要に応じて、参考資料（自由様式）を挿入して差し支えない。</a:t>
            </a:r>
            <a:endParaRPr kumimoji="1"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latin typeface="+mn-ea"/>
                <a:ea typeface="+mn-ea"/>
              </a:rPr>
              <a:t>提出された本提案書の情報は本基金事業以外の目的に使用しない。国立研究開発法人情報通信研究機構（</a:t>
            </a:r>
            <a:r>
              <a:rPr lang="en-US" altLang="ja-JP" sz="1100" dirty="0">
                <a:latin typeface="+mn-ea"/>
                <a:ea typeface="+mn-ea"/>
              </a:rPr>
              <a:t>NICT</a:t>
            </a:r>
            <a:r>
              <a:rPr lang="ja-JP" altLang="en-US" sz="1100" dirty="0">
                <a:latin typeface="+mn-ea"/>
                <a:ea typeface="+mn-ea"/>
              </a:rPr>
              <a:t>）が設置する外部評価委員会の委員、</a:t>
            </a:r>
            <a:r>
              <a:rPr lang="en-US" altLang="ja-JP" sz="1100" dirty="0">
                <a:latin typeface="+mn-ea"/>
                <a:ea typeface="+mn-ea"/>
              </a:rPr>
              <a:t>NICT</a:t>
            </a:r>
            <a:r>
              <a:rPr lang="ja-JP" altLang="en-US" sz="1100" dirty="0">
                <a:latin typeface="+mn-ea"/>
                <a:ea typeface="+mn-ea"/>
              </a:rPr>
              <a:t>の担当者及び総務省の担当者以外には提供しない。</a:t>
            </a:r>
            <a:endParaRPr lang="en-US" altLang="ja-JP" sz="1100" dirty="0">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latin typeface="+mn-ea"/>
                <a:ea typeface="+mn-ea"/>
              </a:rPr>
              <a:t>１－１項及び１－２項は公表文書に使用することがあるため、対外的に公表して問題ない内容とすること。１－３項以降の内容は対外的な公表は行わない。</a:t>
            </a:r>
            <a:endParaRPr lang="en-US" altLang="ja-JP" sz="1100" dirty="0">
              <a:latin typeface="+mn-ea"/>
              <a:ea typeface="+mn-ea"/>
            </a:endParaRPr>
          </a:p>
        </p:txBody>
      </p:sp>
      <p:sp>
        <p:nvSpPr>
          <p:cNvPr id="9" name="正方形/長方形 8">
            <a:extLst>
              <a:ext uri="{FF2B5EF4-FFF2-40B4-BE49-F238E27FC236}">
                <a16:creationId xmlns:a16="http://schemas.microsoft.com/office/drawing/2014/main" id="{E4FC66F0-5786-5F02-524F-238CA139E082}"/>
              </a:ext>
            </a:extLst>
          </p:cNvPr>
          <p:cNvSpPr/>
          <p:nvPr/>
        </p:nvSpPr>
        <p:spPr>
          <a:xfrm>
            <a:off x="2003254" y="3922364"/>
            <a:ext cx="9467671" cy="136689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E9FF1A4-C4C8-4764-A81A-6FA7BF6F84A8}"/>
              </a:ext>
            </a:extLst>
          </p:cNvPr>
          <p:cNvSpPr txBox="1"/>
          <p:nvPr/>
        </p:nvSpPr>
        <p:spPr>
          <a:xfrm>
            <a:off x="8378457" y="678851"/>
            <a:ext cx="3586716" cy="777407"/>
          </a:xfrm>
          <a:prstGeom prst="rect">
            <a:avLst/>
          </a:prstGeom>
          <a:solidFill>
            <a:schemeClr val="bg1"/>
          </a:solidFill>
          <a:ln w="95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ja-JP" altLang="en-US" sz="900" dirty="0">
                <a:solidFill>
                  <a:schemeClr val="tx1"/>
                </a:solidFill>
                <a:ea typeface="Meiryo UI" panose="020B0604030504040204" pitchFamily="50" charset="-128"/>
              </a:rPr>
              <a:t>革新的情報通信技術（</a:t>
            </a:r>
            <a:r>
              <a:rPr lang="en-US" altLang="ja-JP" sz="900" dirty="0">
                <a:solidFill>
                  <a:schemeClr val="tx1"/>
                </a:solidFill>
                <a:ea typeface="Meiryo UI" panose="020B0604030504040204" pitchFamily="50" charset="-128"/>
              </a:rPr>
              <a:t>Beyond 5G</a:t>
            </a:r>
            <a:r>
              <a:rPr lang="ja-JP" altLang="en-US" sz="900" dirty="0">
                <a:solidFill>
                  <a:schemeClr val="tx1"/>
                </a:solidFill>
                <a:ea typeface="Meiryo UI" panose="020B0604030504040204" pitchFamily="50" charset="-128"/>
              </a:rPr>
              <a:t>（</a:t>
            </a:r>
            <a:r>
              <a:rPr lang="en-US" altLang="ja-JP" sz="900" dirty="0">
                <a:solidFill>
                  <a:schemeClr val="tx1"/>
                </a:solidFill>
                <a:ea typeface="Meiryo UI" panose="020B0604030504040204" pitchFamily="50" charset="-128"/>
              </a:rPr>
              <a:t>6G</a:t>
            </a:r>
            <a:r>
              <a:rPr lang="ja-JP" altLang="en-US" sz="900" dirty="0">
                <a:solidFill>
                  <a:schemeClr val="tx1"/>
                </a:solidFill>
                <a:ea typeface="Meiryo UI" panose="020B0604030504040204" pitchFamily="50" charset="-128"/>
              </a:rPr>
              <a:t>）基金事業　社会実装・海外展開志向型戦略的プログラムにおいて今後実施する公募では、予備調査の提案書様式への記載状況等を踏まえ、必要に応じて提案書様式を修正し、採択公募時における提案書様式とする予定</a:t>
            </a:r>
            <a:endParaRPr kumimoji="1" lang="en-US" altLang="ja-JP" sz="900" dirty="0">
              <a:solidFill>
                <a:schemeClr val="tx1"/>
              </a:solidFill>
              <a:ea typeface="Meiryo UI" panose="020B0604030504040204" pitchFamily="50" charset="-128"/>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1318842" y="246158"/>
            <a:ext cx="646331" cy="276999"/>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algn="just" fontAlgn="base"/>
            <a:r>
              <a:rPr lang="ja-JP" sz="1200" kern="1200" dirty="0">
                <a:solidFill>
                  <a:srgbClr val="000000"/>
                </a:solidFill>
                <a:effectLst/>
                <a:latin typeface="游明朝" panose="02020400000000000000" pitchFamily="18" charset="-128"/>
                <a:ea typeface="ＭＳ ゴシック" panose="020B0609070205080204" pitchFamily="49" charset="-128"/>
                <a:cs typeface="+mn-cs"/>
              </a:rPr>
              <a:t>資料</a:t>
            </a:r>
            <a:r>
              <a:rPr lang="ja-JP" altLang="en-US" sz="1200" dirty="0">
                <a:solidFill>
                  <a:srgbClr val="000000"/>
                </a:solidFill>
                <a:latin typeface="游明朝" panose="02020400000000000000" pitchFamily="18" charset="-128"/>
                <a:ea typeface="ＭＳ ゴシック" panose="020B0609070205080204" pitchFamily="49" charset="-128"/>
              </a:rPr>
              <a:t>４</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415693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
        <p:nvSpPr>
          <p:cNvPr id="13" name="スライド番号プレースホルダー 2">
            <a:extLst>
              <a:ext uri="{FF2B5EF4-FFF2-40B4-BE49-F238E27FC236}">
                <a16:creationId xmlns:a16="http://schemas.microsoft.com/office/drawing/2014/main" id="{3BBC66C9-C7C6-4CFF-98E1-5A7924CDD546}"/>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316266"/>
            <a:ext cx="11166395" cy="2616101"/>
          </a:xfrm>
          <a:prstGeom prst="rect">
            <a:avLst/>
          </a:prstGeom>
          <a:noFill/>
        </p:spPr>
        <p:txBody>
          <a:bodyPr wrap="square" rtlCol="0">
            <a:spAutoFit/>
          </a:bodyPr>
          <a:lstStyle/>
          <a:p>
            <a:pPr>
              <a:spcBef>
                <a:spcPts val="600"/>
              </a:spcBef>
            </a:pPr>
            <a:r>
              <a:rPr lang="ja-JP" altLang="en-US" b="1"/>
              <a:t>１　概要</a:t>
            </a:r>
          </a:p>
          <a:p>
            <a:pPr marL="179388">
              <a:spcBef>
                <a:spcPts val="600"/>
              </a:spcBef>
            </a:pPr>
            <a:r>
              <a:rPr lang="ja-JP" altLang="en-US" b="1"/>
              <a:t>１</a:t>
            </a:r>
            <a:r>
              <a:rPr lang="en-US" altLang="ja-JP" b="1"/>
              <a:t>-</a:t>
            </a:r>
            <a:r>
              <a:rPr lang="ja-JP" altLang="en-US" b="1"/>
              <a:t>１　提案課題</a:t>
            </a:r>
          </a:p>
          <a:p>
            <a:pPr marL="717550">
              <a:spcBef>
                <a:spcPts val="600"/>
              </a:spcBef>
            </a:pPr>
            <a:r>
              <a:rPr lang="ja-JP" altLang="en-US">
                <a:solidFill>
                  <a:schemeClr val="accent1"/>
                </a:solidFill>
              </a:rPr>
              <a:t>＜提案課題名について記載する。本項は公表文書に使用することがあるため、対外的に公表して問題ない内容とすること。＞</a:t>
            </a:r>
          </a:p>
          <a:p>
            <a:pPr marL="179388">
              <a:spcBef>
                <a:spcPts val="600"/>
              </a:spcBef>
            </a:pPr>
            <a:r>
              <a:rPr lang="ja-JP" altLang="en-US" b="1"/>
              <a:t>１</a:t>
            </a:r>
            <a:r>
              <a:rPr lang="en-US" altLang="ja-JP" b="1"/>
              <a:t>-</a:t>
            </a:r>
            <a:r>
              <a:rPr lang="ja-JP" altLang="en-US" b="1"/>
              <a:t>２　要旨</a:t>
            </a:r>
          </a:p>
          <a:p>
            <a:pPr marL="965200" indent="-247650">
              <a:spcBef>
                <a:spcPts val="600"/>
              </a:spcBef>
            </a:pPr>
            <a:r>
              <a:rPr lang="ja-JP" altLang="en-US">
                <a:solidFill>
                  <a:schemeClr val="accent1"/>
                </a:solidFill>
              </a:rPr>
              <a:t>＜提案の要旨を</a:t>
            </a:r>
            <a:r>
              <a:rPr lang="en-US" altLang="ja-JP">
                <a:solidFill>
                  <a:schemeClr val="accent1"/>
                </a:solidFill>
              </a:rPr>
              <a:t>100</a:t>
            </a:r>
            <a:r>
              <a:rPr lang="ja-JP" altLang="en-US">
                <a:solidFill>
                  <a:schemeClr val="accent1"/>
                </a:solidFill>
              </a:rPr>
              <a:t>文字以上</a:t>
            </a:r>
            <a:r>
              <a:rPr lang="en-US" altLang="ja-JP">
                <a:solidFill>
                  <a:schemeClr val="accent1"/>
                </a:solidFill>
              </a:rPr>
              <a:t>300</a:t>
            </a:r>
            <a:r>
              <a:rPr lang="ja-JP" altLang="en-US">
                <a:solidFill>
                  <a:schemeClr val="accent1"/>
                </a:solidFill>
              </a:rPr>
              <a:t>文字以内で記述する。特に、アピールしたい取組、期待される成果等を記述する。提案内容は公表文書に使用することがあるため、対外的に公表して問題ない内容とすること。＞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6302524" y="2626021"/>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148558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2">
            <a:extLst>
              <a:ext uri="{FF2B5EF4-FFF2-40B4-BE49-F238E27FC236}">
                <a16:creationId xmlns:a16="http://schemas.microsoft.com/office/drawing/2014/main" id="{C6F2E575-1A34-42F6-88F9-251863FEC810}"/>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341049"/>
            <a:ext cx="11166395" cy="2970044"/>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３　概要・目的・野心的な目標</a:t>
            </a:r>
          </a:p>
          <a:p>
            <a:pPr marL="965200" indent="-247650">
              <a:spcBef>
                <a:spcPts val="600"/>
              </a:spcBef>
            </a:pPr>
            <a:r>
              <a:rPr lang="ja-JP" altLang="en-US" dirty="0">
                <a:solidFill>
                  <a:schemeClr val="accent1"/>
                </a:solidFill>
              </a:rPr>
              <a:t>＜２及び３で提案する取組の全体像として、概要、目的及び</a:t>
            </a:r>
            <a:r>
              <a:rPr lang="ja-JP" altLang="en-US" b="1" dirty="0">
                <a:solidFill>
                  <a:schemeClr val="accent1"/>
                </a:solidFill>
              </a:rPr>
              <a:t>野心的な目標（市場シェア等）</a:t>
            </a:r>
            <a:r>
              <a:rPr lang="ja-JP" altLang="en-US" dirty="0">
                <a:solidFill>
                  <a:schemeClr val="accent1"/>
                </a:solidFill>
              </a:rPr>
              <a:t>を記載する（１</a:t>
            </a:r>
            <a:r>
              <a:rPr lang="en-US" altLang="ja-JP" dirty="0">
                <a:solidFill>
                  <a:schemeClr val="accent1"/>
                </a:solidFill>
              </a:rPr>
              <a:t>-</a:t>
            </a:r>
            <a:r>
              <a:rPr lang="ja-JP" altLang="en-US" dirty="0">
                <a:solidFill>
                  <a:schemeClr val="accent1"/>
                </a:solidFill>
              </a:rPr>
              <a:t>４で記載する助成による具体的な効果についても触れること）。国際的な競争優位性を獲得していく「シナリオ」、「ストーリー」を記載する。本項以降の内容は対外的な公表は行わない。＞</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4476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6B5EF12-C760-BB64-1BBE-CD84B0A59D84}"/>
              </a:ext>
            </a:extLst>
          </p:cNvPr>
          <p:cNvSpPr txBox="1"/>
          <p:nvPr/>
        </p:nvSpPr>
        <p:spPr>
          <a:xfrm>
            <a:off x="413155" y="341049"/>
            <a:ext cx="11166395" cy="1000274"/>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４　助成を希望する開発内容</a:t>
            </a:r>
          </a:p>
          <a:p>
            <a:pPr marL="965200" indent="-247650">
              <a:spcBef>
                <a:spcPts val="600"/>
              </a:spcBef>
            </a:pPr>
            <a:r>
              <a:rPr lang="ja-JP" altLang="en-US" dirty="0">
                <a:solidFill>
                  <a:schemeClr val="accent1"/>
                </a:solidFill>
              </a:rPr>
              <a:t>＜助成の対象となる開発の内容について記載する。３</a:t>
            </a:r>
            <a:r>
              <a:rPr lang="en-US" altLang="ja-JP" dirty="0">
                <a:solidFill>
                  <a:schemeClr val="accent1"/>
                </a:solidFill>
              </a:rPr>
              <a:t>-</a:t>
            </a:r>
            <a:r>
              <a:rPr lang="ja-JP" altLang="en-US" dirty="0">
                <a:solidFill>
                  <a:schemeClr val="accent1"/>
                </a:solidFill>
              </a:rPr>
              <a:t>１との違いとして、本項ではこのあとの「１</a:t>
            </a:r>
            <a:r>
              <a:rPr lang="en-US" altLang="ja-JP" dirty="0">
                <a:solidFill>
                  <a:schemeClr val="accent1"/>
                </a:solidFill>
              </a:rPr>
              <a:t>-</a:t>
            </a:r>
            <a:r>
              <a:rPr lang="ja-JP" altLang="en-US" dirty="0">
                <a:solidFill>
                  <a:schemeClr val="accent1"/>
                </a:solidFill>
              </a:rPr>
              <a:t>５　助成による具体的な効果」につながるよう焦点を当てて記載する。＞</a:t>
            </a:r>
            <a:endParaRPr lang="en-US" altLang="ja-JP" dirty="0">
              <a:solidFill>
                <a:schemeClr val="accent1"/>
              </a:solidFill>
            </a:endParaRPr>
          </a:p>
        </p:txBody>
      </p:sp>
      <p:sp>
        <p:nvSpPr>
          <p:cNvPr id="3" name="正方形/長方形 2">
            <a:extLst>
              <a:ext uri="{FF2B5EF4-FFF2-40B4-BE49-F238E27FC236}">
                <a16:creationId xmlns:a16="http://schemas.microsoft.com/office/drawing/2014/main" id="{DA215278-1BEC-5008-EB9F-4696F351CB5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06765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169994"/>
            <a:ext cx="11166395" cy="723275"/>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５　助成による具体的な効果</a:t>
            </a:r>
          </a:p>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extLst>
              <p:ext uri="{D42A27DB-BD31-4B8C-83A1-F6EECF244321}">
                <p14:modId xmlns:p14="http://schemas.microsoft.com/office/powerpoint/2010/main" val="4147908243"/>
              </p:ext>
            </p:extLst>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Tree>
    <p:extLst>
      <p:ext uri="{BB962C8B-B14F-4D97-AF65-F5344CB8AC3E}">
        <p14:creationId xmlns:p14="http://schemas.microsoft.com/office/powerpoint/2010/main" val="361698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316266"/>
            <a:ext cx="11164967" cy="1431161"/>
          </a:xfrm>
          <a:prstGeom prst="rect">
            <a:avLst/>
          </a:prstGeom>
          <a:noFill/>
        </p:spPr>
        <p:txBody>
          <a:bodyPr wrap="square" rtlCol="0">
            <a:spAutoFit/>
          </a:bodyPr>
          <a:lstStyle/>
          <a:p>
            <a:pPr>
              <a:spcBef>
                <a:spcPts val="600"/>
              </a:spcBef>
            </a:pPr>
            <a:r>
              <a:rPr lang="ja-JP" altLang="en-US" b="1"/>
              <a:t>２　市場機会の認識</a:t>
            </a:r>
          </a:p>
          <a:p>
            <a:pPr marL="179388">
              <a:spcBef>
                <a:spcPts val="600"/>
              </a:spcBef>
            </a:pPr>
            <a:r>
              <a:rPr lang="ja-JP" altLang="en-US" b="1"/>
              <a:t>２</a:t>
            </a:r>
            <a:r>
              <a:rPr lang="en-US" altLang="ja-JP" b="1"/>
              <a:t>-</a:t>
            </a:r>
            <a:r>
              <a:rPr lang="ja-JP" altLang="en-US" b="1"/>
              <a:t>１　市場分析</a:t>
            </a:r>
          </a:p>
          <a:p>
            <a:pPr marL="896938" indent="-538163">
              <a:spcBef>
                <a:spcPts val="600"/>
              </a:spcBef>
            </a:pPr>
            <a:r>
              <a:rPr lang="ja-JP" altLang="en-US" b="1"/>
              <a:t>２</a:t>
            </a:r>
            <a:r>
              <a:rPr lang="en-US" altLang="ja-JP" b="1"/>
              <a:t>-</a:t>
            </a:r>
            <a:r>
              <a:rPr lang="ja-JP" altLang="en-US" b="1"/>
              <a:t>１</a:t>
            </a:r>
            <a:r>
              <a:rPr lang="en-US" altLang="ja-JP" b="1"/>
              <a:t>-</a:t>
            </a:r>
            <a:r>
              <a:rPr lang="ja-JP" altLang="en-US" b="1"/>
              <a:t>１　概要</a:t>
            </a:r>
          </a:p>
          <a:p>
            <a:pPr marL="717550">
              <a:spcBef>
                <a:spcPts val="600"/>
              </a:spcBef>
            </a:pPr>
            <a:r>
              <a:rPr lang="ja-JP" altLang="en-US">
                <a:solidFill>
                  <a:schemeClr val="accent1"/>
                </a:solidFill>
              </a:rPr>
              <a:t>＜市場分析を総括した内容を簡潔に記載する＞</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6" y="1307507"/>
            <a:ext cx="10554056" cy="200570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スライド番号プレースホルダー 2">
            <a:extLst>
              <a:ext uri="{FF2B5EF4-FFF2-40B4-BE49-F238E27FC236}">
                <a16:creationId xmlns:a16="http://schemas.microsoft.com/office/drawing/2014/main" id="{0C67F5D9-FE06-43CB-A051-BD899B133A46}"/>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 name="テキスト ボックス 1">
            <a:extLst>
              <a:ext uri="{FF2B5EF4-FFF2-40B4-BE49-F238E27FC236}">
                <a16:creationId xmlns:a16="http://schemas.microsoft.com/office/drawing/2014/main" id="{2F2380D7-39B5-8018-70BF-62FC94A2B940}"/>
              </a:ext>
            </a:extLst>
          </p:cNvPr>
          <p:cNvSpPr txBox="1"/>
          <p:nvPr/>
        </p:nvSpPr>
        <p:spPr>
          <a:xfrm>
            <a:off x="413155" y="3569494"/>
            <a:ext cx="11166395" cy="2846933"/>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１</a:t>
            </a:r>
            <a:r>
              <a:rPr lang="en-US" altLang="ja-JP" b="1" dirty="0"/>
              <a:t>-</a:t>
            </a:r>
            <a:r>
              <a:rPr lang="ja-JP" altLang="en-US" b="1" dirty="0"/>
              <a:t>２　商材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solidFill>
                  <a:schemeClr val="accent1"/>
                </a:solidFill>
              </a:rPr>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a:p>
            <a:pPr marL="1250950" indent="-247650">
              <a:spcBef>
                <a:spcPts val="600"/>
              </a:spcBef>
            </a:pPr>
            <a:r>
              <a:rPr lang="ja-JP" altLang="en-US" dirty="0"/>
              <a:t>商材名：</a:t>
            </a:r>
            <a:endParaRPr lang="en-US" altLang="ja-JP" dirty="0"/>
          </a:p>
          <a:p>
            <a:pPr marL="1250950" indent="-247650">
              <a:spcBef>
                <a:spcPts val="600"/>
              </a:spcBef>
            </a:pPr>
            <a:r>
              <a:rPr lang="ja-JP" altLang="en-US" dirty="0"/>
              <a:t>想定している顧客業種：</a:t>
            </a:r>
          </a:p>
          <a:p>
            <a:pPr marL="1250950" indent="-247650">
              <a:spcBef>
                <a:spcPts val="600"/>
              </a:spcBef>
            </a:pPr>
            <a:r>
              <a:rPr lang="ja-JP" altLang="en-US" dirty="0"/>
              <a:t>商材による顧客価値：</a:t>
            </a:r>
            <a:endParaRPr lang="en-US" altLang="ja-JP" dirty="0"/>
          </a:p>
          <a:p>
            <a:pPr marL="965200" indent="-247650">
              <a:spcBef>
                <a:spcPts val="600"/>
              </a:spcBef>
            </a:pPr>
            <a:r>
              <a:rPr lang="ja-JP" altLang="en-US" dirty="0">
                <a:solidFill>
                  <a:schemeClr val="accent1"/>
                </a:solidFill>
              </a:rPr>
              <a:t>（２）商材：　</a:t>
            </a:r>
            <a:r>
              <a:rPr lang="en-US" altLang="ja-JP" dirty="0">
                <a:solidFill>
                  <a:schemeClr val="accent1"/>
                </a:solidFill>
              </a:rPr>
              <a:t>…</a:t>
            </a:r>
            <a:r>
              <a:rPr lang="ja-JP" altLang="en-US" dirty="0">
                <a:solidFill>
                  <a:schemeClr val="accent1"/>
                </a:solidFill>
              </a:rPr>
              <a:t>　</a:t>
            </a:r>
            <a:r>
              <a:rPr lang="en-US" altLang="ja-JP" dirty="0">
                <a:solidFill>
                  <a:schemeClr val="accent1"/>
                </a:solidFill>
              </a:rPr>
              <a:t>(</a:t>
            </a:r>
            <a:r>
              <a:rPr lang="ja-JP" altLang="en-US" dirty="0">
                <a:solidFill>
                  <a:schemeClr val="accent1"/>
                </a:solidFill>
              </a:rPr>
              <a:t>以下続く）</a:t>
            </a:r>
          </a:p>
        </p:txBody>
      </p:sp>
      <p:sp>
        <p:nvSpPr>
          <p:cNvPr id="3" name="正方形/長方形 2">
            <a:extLst>
              <a:ext uri="{FF2B5EF4-FFF2-40B4-BE49-F238E27FC236}">
                <a16:creationId xmlns:a16="http://schemas.microsoft.com/office/drawing/2014/main" id="{0854EEB7-296A-15E7-E356-0634D1CC1AD8}"/>
              </a:ext>
            </a:extLst>
          </p:cNvPr>
          <p:cNvSpPr/>
          <p:nvPr/>
        </p:nvSpPr>
        <p:spPr>
          <a:xfrm>
            <a:off x="1025495" y="3909479"/>
            <a:ext cx="10554056" cy="278394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吹き出し 18">
            <a:extLst>
              <a:ext uri="{FF2B5EF4-FFF2-40B4-BE49-F238E27FC236}">
                <a16:creationId xmlns:a16="http://schemas.microsoft.com/office/drawing/2014/main" id="{86911ECD-C511-E030-507E-4C55CD64344A}"/>
              </a:ext>
            </a:extLst>
          </p:cNvPr>
          <p:cNvSpPr/>
          <p:nvPr/>
        </p:nvSpPr>
        <p:spPr>
          <a:xfrm>
            <a:off x="2919931" y="3360119"/>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3110076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3157" y="288412"/>
            <a:ext cx="11166395" cy="2262158"/>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a:t>
            </a:r>
            <a:r>
              <a:rPr lang="en-US" altLang="ja-JP" b="1" dirty="0"/>
              <a:t>-</a:t>
            </a:r>
            <a:r>
              <a:rPr lang="ja-JP" altLang="en-US" b="1" dirty="0"/>
              <a:t>３　商材ごとの市場分析　</a:t>
            </a:r>
            <a:r>
              <a:rPr lang="ja-JP" altLang="en-US" dirty="0">
                <a:solidFill>
                  <a:schemeClr val="accent1"/>
                </a:solidFill>
              </a:rPr>
              <a:t>＜以下、商材ごとに（１）、（２）等と続けて記載する＞</a:t>
            </a:r>
            <a:endParaRPr lang="en-US" altLang="ja-JP" dirty="0">
              <a:solidFill>
                <a:schemeClr val="accent1"/>
              </a:solidFill>
            </a:endParaRPr>
          </a:p>
          <a:p>
            <a:pPr marL="1069975" indent="-538163">
              <a:spcBef>
                <a:spcPts val="600"/>
              </a:spcBef>
            </a:pPr>
            <a:r>
              <a:rPr lang="ja-JP" altLang="en-US" b="1" dirty="0"/>
              <a:t>（１）商材</a:t>
            </a:r>
            <a:r>
              <a:rPr lang="en-US" altLang="ja-JP" b="1" dirty="0"/>
              <a:t>…</a:t>
            </a:r>
            <a:r>
              <a:rPr lang="ja-JP" altLang="en-US" dirty="0">
                <a:solidFill>
                  <a:schemeClr val="accent1"/>
                </a:solidFill>
              </a:rPr>
              <a:t>＜商材名を記載＞</a:t>
            </a:r>
            <a:endParaRPr lang="en-US" altLang="ja-JP" b="1" dirty="0"/>
          </a:p>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１－３で示した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608971"/>
            <a:ext cx="10554056" cy="59798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43521" y="2617525"/>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chemeClr val="accent1"/>
                </a:solidFill>
                <a:effectLst/>
                <a:uLnTx/>
                <a:uFillTx/>
                <a:latin typeface="+mn-ea"/>
                <a:cs typeface="+mn-cs"/>
              </a:rPr>
              <a:t>（例）セグメント分析</a:t>
            </a:r>
            <a:endParaRPr kumimoji="0" lang="en-US" sz="1400" b="0" i="0" u="none" strike="noStrike" kern="0" cap="none" spc="0" normalizeH="0" baseline="0" noProof="0" err="1">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744" y="3042077"/>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a:ln>
                  <a:noFill/>
                </a:ln>
                <a:solidFill>
                  <a:schemeClr val="accent1"/>
                </a:solidFill>
                <a:effectLst/>
                <a:uLnTx/>
                <a:uFillTx/>
                <a:latin typeface="+mn-ea"/>
                <a:cs typeface="+mn-cs"/>
              </a:rPr>
              <a:t>XX</a:t>
            </a:r>
            <a:r>
              <a:rPr kumimoji="0" lang="ja-JP" altLang="en-US" sz="1400" b="0" i="0" u="none" strike="noStrike" kern="0" cap="none" spc="0" normalizeH="0" baseline="0" noProof="0">
                <a:ln>
                  <a:noFill/>
                </a:ln>
                <a:solidFill>
                  <a:schemeClr val="accent1"/>
                </a:solidFill>
                <a:effectLst/>
                <a:uLnTx/>
                <a:uFillTx/>
                <a:latin typeface="+mn-ea"/>
                <a:cs typeface="+mn-cs"/>
              </a:rPr>
              <a:t>のため、</a:t>
            </a:r>
            <a:r>
              <a:rPr kumimoji="0" lang="en-US" altLang="ja-JP" sz="1400" b="0" i="0" u="none" strike="noStrike" kern="0" cap="none" spc="0" normalizeH="0" baseline="0" noProof="0">
                <a:ln>
                  <a:noFill/>
                </a:ln>
                <a:solidFill>
                  <a:schemeClr val="accent1"/>
                </a:solidFill>
                <a:effectLst/>
                <a:uLnTx/>
                <a:uFillTx/>
                <a:latin typeface="+mn-ea"/>
                <a:cs typeface="+mn-cs"/>
              </a:rPr>
              <a:t>XX</a:t>
            </a:r>
            <a:r>
              <a:rPr kumimoji="0" lang="ja-JP" altLang="en-US" sz="1400" b="0" i="0" u="none" strike="noStrike" kern="0" cap="none" spc="0" normalizeH="0" baseline="0" noProof="0">
                <a:ln>
                  <a:noFill/>
                </a:ln>
                <a:solidFill>
                  <a:schemeClr val="accent1"/>
                </a:solidFill>
                <a:effectLst/>
                <a:uLnTx/>
                <a:uFillTx/>
                <a:latin typeface="+mn-ea"/>
                <a:cs typeface="+mn-cs"/>
              </a:rPr>
              <a:t>に注力</a:t>
            </a:r>
            <a:endParaRPr kumimoji="0" lang="en-US" altLang="ja-JP" sz="1400" b="0" i="0" u="none" strike="noStrike" kern="0" cap="none" spc="0" normalizeH="0" baseline="0" noProof="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a:ln>
                  <a:noFill/>
                </a:ln>
                <a:solidFill>
                  <a:schemeClr val="accent1"/>
                </a:solidFill>
                <a:effectLst/>
                <a:uLnTx/>
                <a:uFillTx/>
                <a:latin typeface="+mn-ea"/>
                <a:cs typeface="+mn-cs"/>
              </a:rPr>
              <a:t>…</a:t>
            </a:r>
            <a:endParaRPr kumimoji="0" lang="en-US" sz="1400" b="0" i="0" u="none" strike="noStrike" kern="0" cap="none" spc="0" normalizeH="0" baseline="0" noProof="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7759401" y="2276992"/>
            <a:ext cx="3462190" cy="369332"/>
          </a:xfrm>
          <a:prstGeom prst="wedgeRectCallout">
            <a:avLst>
              <a:gd name="adj1" fmla="val -37840"/>
              <a:gd name="adj2" fmla="val 1009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4571944" y="786867"/>
            <a:ext cx="3643986" cy="369332"/>
          </a:xfrm>
          <a:prstGeom prst="wedgeRectCallout">
            <a:avLst>
              <a:gd name="adj1" fmla="val -61828"/>
              <a:gd name="adj2" fmla="val -2582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3991026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a:t>市場規模やその成長性、時期</a:t>
            </a:r>
          </a:p>
          <a:p>
            <a:pPr marL="927100" indent="-209550">
              <a:spcBef>
                <a:spcPts val="600"/>
              </a:spcBef>
            </a:pPr>
            <a:r>
              <a:rPr lang="ja-JP" altLang="en-US">
                <a:solidFill>
                  <a:schemeClr val="accent1"/>
                </a:solidFill>
              </a:rPr>
              <a:t>＜社会・経済・政策・技術等の環境変化も踏まえたそのグローバル市場の今後の予測や分析、想定する市場の規模・成長性・その時期について記載する＞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98035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C778C268-FFFE-4C3D-B889-46A0E24D217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kern="0">
                <a:solidFill>
                  <a:schemeClr val="bg1"/>
                </a:solidFill>
                <a:latin typeface="+mn-ea"/>
              </a:rPr>
              <a:t>2-1-2</a:t>
            </a:r>
            <a:r>
              <a:rPr kumimoji="0" lang="ja-JP" altLang="en-US" sz="1000" kern="0">
                <a:solidFill>
                  <a:schemeClr val="bg1"/>
                </a:solidFill>
                <a:latin typeface="+mn-ea"/>
              </a:rPr>
              <a:t>で記載した対象とする市場／セグメントの概要（想定市場規模、市場の立ち上がり時期、規模、成長性、目標とするシェア・時期）を記載</a:t>
            </a:r>
            <a:r>
              <a:rPr kumimoji="0" lang="ja-JP" altLang="en-US" sz="1000" b="0" i="0" u="none" strike="noStrike" kern="0" cap="none" spc="0" normalizeH="0" baseline="0" noProof="0">
                <a:ln>
                  <a:noFill/>
                </a:ln>
                <a:solidFill>
                  <a:schemeClr val="bg1"/>
                </a:solidFill>
                <a:effectLst/>
                <a:uLnTx/>
                <a:uFillTx/>
                <a:latin typeface="+mn-ea"/>
                <a:cs typeface="+mn-cs"/>
              </a:rPr>
              <a:t>。</a:t>
            </a:r>
            <a:r>
              <a:rPr kumimoji="0" lang="ja-JP" altLang="en-US" sz="1000" kern="0">
                <a:solidFill>
                  <a:schemeClr val="bg1"/>
                </a:solidFill>
                <a:latin typeface="+mn-ea"/>
              </a:rPr>
              <a:t>想定する顧客像（</a:t>
            </a:r>
            <a:r>
              <a:rPr kumimoji="0" lang="en-US" altLang="ja-JP" sz="1000" kern="0">
                <a:solidFill>
                  <a:schemeClr val="bg1"/>
                </a:solidFill>
                <a:latin typeface="+mn-ea"/>
              </a:rPr>
              <a:t>2-1-4</a:t>
            </a:r>
            <a:r>
              <a:rPr kumimoji="0" lang="ja-JP" altLang="en-US" sz="1000" kern="0">
                <a:solidFill>
                  <a:schemeClr val="bg1"/>
                </a:solidFill>
                <a:latin typeface="+mn-ea"/>
              </a:rPr>
              <a:t>）につなげるための根拠を記載。</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31" name="テキスト ボックス 216">
            <a:extLst>
              <a:ext uri="{FF2B5EF4-FFF2-40B4-BE49-F238E27FC236}">
                <a16:creationId xmlns:a16="http://schemas.microsoft.com/office/drawing/2014/main" id="{12935301-2614-526C-93DD-8B6E93435906}"/>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277273"/>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337919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3E32B42D-9AF9-3F28-C639-6F33125A3C2E}"/>
              </a:ext>
            </a:extLst>
          </p:cNvPr>
          <p:cNvSpPr txBox="1"/>
          <p:nvPr/>
        </p:nvSpPr>
        <p:spPr>
          <a:xfrm>
            <a:off x="420275" y="4071886"/>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エ　</a:t>
            </a:r>
            <a:r>
              <a:rPr lang="ja-JP" altLang="en-US" b="1"/>
              <a:t>展開可能性、収益性</a:t>
            </a:r>
          </a:p>
          <a:p>
            <a:pPr marL="939800" indent="-222250">
              <a:spcBef>
                <a:spcPts val="600"/>
              </a:spcBef>
            </a:pPr>
            <a:r>
              <a:rPr lang="ja-JP" altLang="en-US">
                <a:solidFill>
                  <a:schemeClr val="accent1"/>
                </a:solidFill>
              </a:rPr>
              <a:t>＜提案する取組がどのように市場展開する可能性があるか、どの程度収益性が見込まれるものかを記載する＞</a:t>
            </a:r>
          </a:p>
        </p:txBody>
      </p:sp>
      <p:sp>
        <p:nvSpPr>
          <p:cNvPr id="12" name="四角形吹き出し 18">
            <a:extLst>
              <a:ext uri="{FF2B5EF4-FFF2-40B4-BE49-F238E27FC236}">
                <a16:creationId xmlns:a16="http://schemas.microsoft.com/office/drawing/2014/main" id="{7C09FA1D-88CB-A387-2118-C5A0BDECFE33}"/>
              </a:ext>
            </a:extLst>
          </p:cNvPr>
          <p:cNvSpPr/>
          <p:nvPr/>
        </p:nvSpPr>
        <p:spPr>
          <a:xfrm>
            <a:off x="5519583" y="5185165"/>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3" name="正方形/長方形 12">
            <a:extLst>
              <a:ext uri="{FF2B5EF4-FFF2-40B4-BE49-F238E27FC236}">
                <a16:creationId xmlns:a16="http://schemas.microsoft.com/office/drawing/2014/main" id="{530452F2-A95C-2BD0-5891-81D544C6AFCA}"/>
              </a:ext>
            </a:extLst>
          </p:cNvPr>
          <p:cNvSpPr/>
          <p:nvPr/>
        </p:nvSpPr>
        <p:spPr>
          <a:xfrm>
            <a:off x="1031186" y="4420322"/>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F6490718-3530-4701-AE1D-467450754535}"/>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690410016"/>
              </p:ext>
            </p:extLst>
          </p:nvPr>
        </p:nvGraphicFramePr>
        <p:xfrm>
          <a:off x="1184220" y="156219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145350"/>
            <a:ext cx="8038633" cy="1077218"/>
          </a:xfrm>
          <a:prstGeom prst="rect">
            <a:avLst/>
          </a:prstGeom>
          <a:noFill/>
        </p:spPr>
        <p:txBody>
          <a:bodyPr wrap="square" rtlCol="0">
            <a:spAutoFit/>
          </a:bodyPr>
          <a:lstStyle/>
          <a:p>
            <a:pPr marL="179388">
              <a:spcBef>
                <a:spcPts val="600"/>
              </a:spcBef>
            </a:pPr>
            <a:r>
              <a:rPr lang="ja-JP" altLang="en-US" b="1" dirty="0"/>
              <a:t>２</a:t>
            </a:r>
            <a:r>
              <a:rPr lang="en-US" altLang="ja-JP" b="1" dirty="0"/>
              <a:t>-</a:t>
            </a:r>
            <a:r>
              <a:rPr lang="ja-JP" altLang="en-US" b="1" dirty="0"/>
              <a:t>２　事業内容、競争優位性</a:t>
            </a:r>
          </a:p>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717550">
              <a:spcBef>
                <a:spcPts val="600"/>
              </a:spcBef>
            </a:pPr>
            <a:r>
              <a:rPr lang="ja-JP" altLang="en-US" dirty="0">
                <a:solidFill>
                  <a:schemeClr val="accent1"/>
                </a:solidFill>
              </a:rPr>
              <a:t>＜２</a:t>
            </a:r>
            <a:r>
              <a:rPr lang="en-US" altLang="ja-JP" dirty="0">
                <a:solidFill>
                  <a:schemeClr val="accent1"/>
                </a:solidFill>
              </a:rPr>
              <a:t>-</a:t>
            </a:r>
            <a:r>
              <a:rPr lang="ja-JP" altLang="en-US" dirty="0">
                <a:solidFill>
                  <a:schemeClr val="accent1"/>
                </a:solidFill>
              </a:rPr>
              <a:t>２</a:t>
            </a:r>
            <a:r>
              <a:rPr lang="en-US" altLang="ja-JP" dirty="0">
                <a:solidFill>
                  <a:schemeClr val="accent1"/>
                </a:solidFill>
              </a:rPr>
              <a:t>-</a:t>
            </a:r>
            <a:r>
              <a:rPr lang="ja-JP" altLang="en-US" dirty="0">
                <a:solidFill>
                  <a:schemeClr val="accent1"/>
                </a:solidFill>
              </a:rPr>
              <a:t>２～２</a:t>
            </a:r>
            <a:r>
              <a:rPr lang="en-US" altLang="ja-JP" dirty="0">
                <a:solidFill>
                  <a:schemeClr val="accent1"/>
                </a:solidFill>
              </a:rPr>
              <a:t>-</a:t>
            </a:r>
            <a:r>
              <a:rPr lang="ja-JP" altLang="en-US" dirty="0">
                <a:solidFill>
                  <a:schemeClr val="accent1"/>
                </a:solidFill>
              </a:rPr>
              <a:t>２</a:t>
            </a:r>
            <a:r>
              <a:rPr lang="en-US" altLang="ja-JP" dirty="0">
                <a:solidFill>
                  <a:schemeClr val="accent1"/>
                </a:solidFill>
              </a:rPr>
              <a:t>-</a:t>
            </a:r>
            <a:r>
              <a:rPr lang="ja-JP" altLang="en-US" dirty="0">
                <a:solidFill>
                  <a:schemeClr val="accent1"/>
                </a:solidFill>
              </a:rPr>
              <a:t>５の概要について記載する＞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30168AFE-3CF8-4FE6-8841-FF2E28C1C0C1}"/>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939710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145350"/>
            <a:ext cx="11172085" cy="1000274"/>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事業内容</a:t>
            </a:r>
          </a:p>
          <a:p>
            <a:pPr marL="717550">
              <a:spcBef>
                <a:spcPts val="600"/>
              </a:spcBef>
            </a:pPr>
            <a:r>
              <a:rPr lang="ja-JP" altLang="en-US" dirty="0">
                <a:solidFill>
                  <a:schemeClr val="accent1"/>
                </a:solidFill>
              </a:rPr>
              <a:t>＜２</a:t>
            </a:r>
            <a:r>
              <a:rPr lang="en-US" altLang="ja-JP" dirty="0">
                <a:solidFill>
                  <a:schemeClr val="accent1"/>
                </a:solidFill>
              </a:rPr>
              <a:t>-</a:t>
            </a:r>
            <a:r>
              <a:rPr lang="ja-JP" altLang="en-US" dirty="0">
                <a:solidFill>
                  <a:schemeClr val="accent1"/>
                </a:solidFill>
              </a:rPr>
              <a:t>１</a:t>
            </a:r>
            <a:r>
              <a:rPr lang="en-US" altLang="ja-JP" dirty="0">
                <a:solidFill>
                  <a:schemeClr val="accent1"/>
                </a:solidFill>
              </a:rPr>
              <a:t>-</a:t>
            </a:r>
            <a:r>
              <a:rPr lang="ja-JP" altLang="en-US" dirty="0">
                <a:solidFill>
                  <a:schemeClr val="accent1"/>
                </a:solidFill>
              </a:rPr>
              <a:t>２及び２</a:t>
            </a:r>
            <a:r>
              <a:rPr lang="en-US" altLang="ja-JP" dirty="0">
                <a:solidFill>
                  <a:schemeClr val="accent1"/>
                </a:solidFill>
              </a:rPr>
              <a:t>-</a:t>
            </a:r>
            <a:r>
              <a:rPr lang="ja-JP" altLang="en-US" dirty="0">
                <a:solidFill>
                  <a:schemeClr val="accent1"/>
                </a:solidFill>
              </a:rPr>
              <a:t>１</a:t>
            </a:r>
            <a:r>
              <a:rPr lang="en-US" altLang="ja-JP" dirty="0">
                <a:solidFill>
                  <a:schemeClr val="accent1"/>
                </a:solidFill>
              </a:rPr>
              <a:t>-</a:t>
            </a:r>
            <a:r>
              <a:rPr lang="ja-JP" altLang="en-US" dirty="0">
                <a:solidFill>
                  <a:schemeClr val="accent1"/>
                </a:solidFill>
              </a:rPr>
              <a:t>３で記載の商材を核としてどのような事業を行うのか、２</a:t>
            </a:r>
            <a:r>
              <a:rPr lang="en-US" altLang="ja-JP" dirty="0">
                <a:solidFill>
                  <a:schemeClr val="accent1"/>
                </a:solidFill>
              </a:rPr>
              <a:t>-</a:t>
            </a:r>
            <a:r>
              <a:rPr lang="ja-JP" altLang="en-US" dirty="0">
                <a:solidFill>
                  <a:schemeClr val="accent1"/>
                </a:solidFill>
              </a:rPr>
              <a:t>２</a:t>
            </a:r>
            <a:r>
              <a:rPr lang="en-US" altLang="ja-JP" dirty="0">
                <a:solidFill>
                  <a:schemeClr val="accent1"/>
                </a:solidFill>
              </a:rPr>
              <a:t>-</a:t>
            </a:r>
            <a:r>
              <a:rPr lang="ja-JP" altLang="en-US" dirty="0">
                <a:solidFill>
                  <a:schemeClr val="accent1"/>
                </a:solidFill>
              </a:rPr>
              <a:t>３以降の内容にも基づき、事業内容を記載する＞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475013"/>
            <a:ext cx="10554056" cy="623763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30168AFE-3CF8-4FE6-8841-FF2E28C1C0C1}"/>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 name="四角形吹き出し 18">
            <a:extLst>
              <a:ext uri="{FF2B5EF4-FFF2-40B4-BE49-F238E27FC236}">
                <a16:creationId xmlns:a16="http://schemas.microsoft.com/office/drawing/2014/main" id="{7E62AE08-9386-0649-C89D-EAC5B021684C}"/>
              </a:ext>
            </a:extLst>
          </p:cNvPr>
          <p:cNvSpPr/>
          <p:nvPr/>
        </p:nvSpPr>
        <p:spPr>
          <a:xfrm>
            <a:off x="3430570" y="105681"/>
            <a:ext cx="3643986" cy="369332"/>
          </a:xfrm>
          <a:prstGeom prst="wedgeRectCallout">
            <a:avLst>
              <a:gd name="adj1" fmla="val -63132"/>
              <a:gd name="adj2" fmla="val 63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347238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413157" y="259127"/>
            <a:ext cx="11166395" cy="612475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２</a:t>
            </a:r>
            <a:r>
              <a:rPr lang="en-US" altLang="ja-JP" b="1" dirty="0"/>
              <a:t>-</a:t>
            </a:r>
            <a:r>
              <a:rPr lang="ja-JP" altLang="en-US" b="1" dirty="0"/>
              <a:t>３　既存製品や競合他社等と比較した競争力・優位性</a:t>
            </a:r>
          </a:p>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将来という時間軸をいつとおいているのか、明確にする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1024068" y="579685"/>
            <a:ext cx="10554056"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9FA81E3B-4AE6-4541-9E4F-EE0E73730FEC}"/>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46604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145350"/>
            <a:ext cx="11166395" cy="6709529"/>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　市場獲得に向けたビジネスモデル</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solidFill>
                  <a:schemeClr val="accent1"/>
                </a:solidFill>
              </a:rPr>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a:t>
            </a:r>
            <a:r>
              <a:rPr lang="en-US" altLang="ja-JP" sz="1400" dirty="0"/>
              <a:t>…</a:t>
            </a:r>
            <a:r>
              <a:rPr lang="ja-JP" altLang="en-US" sz="1400" dirty="0"/>
              <a:t>）を活用してどのように顧客に訴求し、商流やサプライチェーンをどのように確保して、市場獲得に向けたビジネスモデルを構築するか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5E52BB5E-AFEF-498B-A4D2-EFD675C6AE17}"/>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4190062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259127"/>
            <a:ext cx="11166395" cy="6278642"/>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２</a:t>
            </a:r>
            <a:r>
              <a:rPr lang="en-US" altLang="ja-JP" b="1" dirty="0"/>
              <a:t>-</a:t>
            </a:r>
            <a:r>
              <a:rPr lang="ja-JP" altLang="en-US" b="1" dirty="0"/>
              <a:t>５　知財・標準化戦略</a:t>
            </a:r>
          </a:p>
          <a:p>
            <a:pPr marL="927100" indent="-209550">
              <a:spcBef>
                <a:spcPts val="600"/>
              </a:spcBef>
            </a:pPr>
            <a:r>
              <a:rPr lang="ja-JP" altLang="en-US" dirty="0">
                <a:solidFill>
                  <a:schemeClr val="accent1"/>
                </a:solidFill>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a:t>
            </a:r>
            <a:endParaRPr lang="en-US" altLang="ja-JP" dirty="0">
              <a:solidFill>
                <a:schemeClr val="accent1"/>
              </a:solidFill>
            </a:endParaRPr>
          </a:p>
          <a:p>
            <a:pPr marL="927100" indent="-209550">
              <a:spcBef>
                <a:spcPts val="600"/>
              </a:spcBef>
            </a:pPr>
            <a:endParaRPr lang="ja-JP" altLang="en-US" dirty="0">
              <a:solidFill>
                <a:schemeClr val="accent1"/>
              </a:solidFill>
            </a:endParaRPr>
          </a:p>
          <a:p>
            <a:pPr marL="927100" indent="-209550">
              <a:spcBef>
                <a:spcPts val="600"/>
              </a:spcBef>
            </a:pPr>
            <a:r>
              <a:rPr lang="ja-JP" altLang="en-US" dirty="0">
                <a:solidFill>
                  <a:schemeClr val="accent1"/>
                </a:solidFill>
              </a:rPr>
              <a:t>（１）知財</a:t>
            </a:r>
          </a:p>
          <a:p>
            <a:pPr marL="927100" indent="-209550">
              <a:spcBef>
                <a:spcPts val="600"/>
              </a:spcBef>
            </a:pPr>
            <a:r>
              <a:rPr lang="ja-JP" altLang="en-US" dirty="0">
                <a:solidFill>
                  <a:schemeClr val="accent1"/>
                </a:solidFill>
              </a:rPr>
              <a:t>　　自社ビジネスの市場における競争優位性確保のために、どのような知財を獲得するか又は既に有しているか</a:t>
            </a:r>
          </a:p>
          <a:p>
            <a:pPr marL="1384300" lvl="1" indent="-209550">
              <a:spcBef>
                <a:spcPts val="600"/>
              </a:spcBef>
            </a:pPr>
            <a:r>
              <a:rPr lang="en-US" altLang="ja-JP" dirty="0">
                <a:solidFill>
                  <a:schemeClr val="accent1"/>
                </a:solidFill>
              </a:rPr>
              <a:t>•	XXXX</a:t>
            </a:r>
          </a:p>
          <a:p>
            <a:pPr marL="927100" indent="-209550">
              <a:spcBef>
                <a:spcPts val="600"/>
              </a:spcBef>
            </a:pPr>
            <a:r>
              <a:rPr lang="ja-JP" altLang="en-US" dirty="0">
                <a:solidFill>
                  <a:schemeClr val="accent1"/>
                </a:solidFill>
              </a:rPr>
              <a:t>　　その優位性を保持するために各知財に関してどのような方策を採るのか（特許取得、ノウハウ　の秘匿 等）</a:t>
            </a:r>
          </a:p>
          <a:p>
            <a:pPr marL="1384300" lvl="1" indent="-209550">
              <a:spcBef>
                <a:spcPts val="600"/>
              </a:spcBef>
            </a:pPr>
            <a:r>
              <a:rPr lang="en-US" altLang="ja-JP" dirty="0">
                <a:solidFill>
                  <a:schemeClr val="accent1"/>
                </a:solidFill>
              </a:rPr>
              <a:t>•	XXXX</a:t>
            </a:r>
          </a:p>
          <a:p>
            <a:pPr marL="927100" indent="-209550">
              <a:spcBef>
                <a:spcPts val="600"/>
              </a:spcBef>
            </a:pPr>
            <a:r>
              <a:rPr lang="ja-JP" altLang="en-US" dirty="0">
                <a:solidFill>
                  <a:schemeClr val="accent1"/>
                </a:solidFill>
              </a:rPr>
              <a:t>（２）標準化</a:t>
            </a:r>
          </a:p>
          <a:p>
            <a:pPr marL="927100" indent="-209550">
              <a:spcBef>
                <a:spcPts val="600"/>
              </a:spcBef>
            </a:pPr>
            <a:r>
              <a:rPr lang="ja-JP" altLang="en-US" dirty="0">
                <a:solidFill>
                  <a:schemeClr val="accent1"/>
                </a:solidFill>
              </a:rPr>
              <a:t>　　どのように自社ビジネスの市場を開拓／拡大する狙いがあるのか</a:t>
            </a:r>
          </a:p>
          <a:p>
            <a:pPr marL="1384300" lvl="1" indent="-209550">
              <a:spcBef>
                <a:spcPts val="600"/>
              </a:spcBef>
            </a:pPr>
            <a:r>
              <a:rPr lang="en-US" altLang="ja-JP" dirty="0">
                <a:solidFill>
                  <a:schemeClr val="accent1"/>
                </a:solidFill>
              </a:rPr>
              <a:t>•	XXXX</a:t>
            </a:r>
          </a:p>
          <a:p>
            <a:pPr marL="927100" indent="-209550">
              <a:spcBef>
                <a:spcPts val="600"/>
              </a:spcBef>
            </a:pPr>
            <a:r>
              <a:rPr lang="ja-JP" altLang="en-US" dirty="0">
                <a:solidFill>
                  <a:schemeClr val="accent1"/>
                </a:solidFill>
              </a:rPr>
              <a:t>　　その市場開拓／拡大のためにどのような標準化（機器の統一化など）やルール形成（性能指標　の策定など）を行うか</a:t>
            </a:r>
          </a:p>
          <a:p>
            <a:pPr marL="1384300" lvl="1" indent="-209550">
              <a:spcBef>
                <a:spcPts val="600"/>
              </a:spcBef>
            </a:pPr>
            <a:r>
              <a:rPr lang="en-US" altLang="ja-JP" dirty="0">
                <a:solidFill>
                  <a:schemeClr val="accent1"/>
                </a:solidFill>
              </a:rPr>
              <a:t>•	XXXX</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6119977" y="193536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スライド番号プレースホルダー 2">
            <a:extLst>
              <a:ext uri="{FF2B5EF4-FFF2-40B4-BE49-F238E27FC236}">
                <a16:creationId xmlns:a16="http://schemas.microsoft.com/office/drawing/2014/main" id="{78FFE217-718C-4647-9987-3B7D3A50D6D2}"/>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04812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145350"/>
            <a:ext cx="11166395" cy="2769989"/>
          </a:xfrm>
          <a:prstGeom prst="rect">
            <a:avLst/>
          </a:prstGeom>
          <a:noFill/>
        </p:spPr>
        <p:txBody>
          <a:bodyPr wrap="square" rtlCol="0">
            <a:spAutoFit/>
          </a:bodyPr>
          <a:lstStyle/>
          <a:p>
            <a:pPr marL="179388">
              <a:spcBef>
                <a:spcPts val="600"/>
              </a:spcBef>
            </a:pPr>
            <a:r>
              <a:rPr lang="ja-JP" altLang="en-US" b="1" dirty="0"/>
              <a:t>２</a:t>
            </a:r>
            <a:r>
              <a:rPr lang="en-US" altLang="ja-JP" b="1" dirty="0"/>
              <a:t>-</a:t>
            </a:r>
            <a:r>
              <a:rPr lang="ja-JP" altLang="en-US" b="1" dirty="0"/>
              <a:t>３　経営コミットメント・事業計画・推進体制</a:t>
            </a:r>
          </a:p>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経営コミットメント</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8DEB6FF5-420C-4BC1-BCA5-C4BB04317AA0}"/>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145350"/>
            <a:ext cx="11166395" cy="1554272"/>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a:t>
            </a:r>
          </a:p>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の別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2">
            <a:extLst>
              <a:ext uri="{FF2B5EF4-FFF2-40B4-BE49-F238E27FC236}">
                <a16:creationId xmlns:a16="http://schemas.microsoft.com/office/drawing/2014/main" id="{D4FD63F8-9A86-4DAE-8805-8D534C0F17C2}"/>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803176" y="196511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DD91E17-F5FA-33BF-CDC7-F199535F29DE}"/>
              </a:ext>
            </a:extLst>
          </p:cNvPr>
          <p:cNvSpPr txBox="1"/>
          <p:nvPr/>
        </p:nvSpPr>
        <p:spPr>
          <a:xfrm>
            <a:off x="413157" y="145350"/>
            <a:ext cx="11166395" cy="723275"/>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　事業計画</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717550">
              <a:spcBef>
                <a:spcPts val="600"/>
              </a:spcBef>
            </a:pPr>
            <a:r>
              <a:rPr lang="ja-JP" altLang="en-US" dirty="0">
                <a:solidFill>
                  <a:schemeClr val="accent1"/>
                </a:solidFill>
              </a:rPr>
              <a:t>＜３</a:t>
            </a:r>
            <a:r>
              <a:rPr lang="en-US" altLang="ja-JP" dirty="0">
                <a:solidFill>
                  <a:schemeClr val="accent1"/>
                </a:solidFill>
              </a:rPr>
              <a:t>-</a:t>
            </a:r>
            <a:r>
              <a:rPr lang="ja-JP" altLang="en-US" dirty="0">
                <a:solidFill>
                  <a:schemeClr val="accent1"/>
                </a:solidFill>
              </a:rPr>
              <a:t>４ 研究開発実施計画と一体的に示しても差し支えない＞</a:t>
            </a:r>
          </a:p>
        </p:txBody>
      </p:sp>
      <p:sp>
        <p:nvSpPr>
          <p:cNvPr id="3" name="四角形吹き出し 18">
            <a:extLst>
              <a:ext uri="{FF2B5EF4-FFF2-40B4-BE49-F238E27FC236}">
                <a16:creationId xmlns:a16="http://schemas.microsoft.com/office/drawing/2014/main" id="{B25566A9-8EC5-34EA-A33C-F9AD09B5D071}"/>
              </a:ext>
            </a:extLst>
          </p:cNvPr>
          <p:cNvSpPr/>
          <p:nvPr/>
        </p:nvSpPr>
        <p:spPr>
          <a:xfrm>
            <a:off x="7995684" y="101610"/>
            <a:ext cx="4056714" cy="128940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全事業費で</a:t>
            </a:r>
            <a:r>
              <a:rPr kumimoji="0" lang="en-US" altLang="ja-JP" sz="1000" kern="0" dirty="0">
                <a:solidFill>
                  <a:schemeClr val="bg1"/>
                </a:solidFill>
                <a:latin typeface="+mn-ea"/>
              </a:rPr>
              <a:t>1/2</a:t>
            </a:r>
            <a:r>
              <a:rPr kumimoji="0" lang="ja-JP" altLang="en-US" sz="1000" kern="0" dirty="0">
                <a:solidFill>
                  <a:schemeClr val="bg1"/>
                </a:solidFill>
                <a:latin typeface="+mn-ea"/>
              </a:rPr>
              <a:t>が上限であり、各年度では</a:t>
            </a:r>
            <a:r>
              <a:rPr kumimoji="0" lang="en-US" altLang="ja-JP" sz="1000" kern="0" dirty="0">
                <a:solidFill>
                  <a:schemeClr val="bg1"/>
                </a:solidFill>
                <a:latin typeface="+mn-ea"/>
              </a:rPr>
              <a:t>2/3</a:t>
            </a:r>
            <a:r>
              <a:rPr kumimoji="0" lang="ja-JP" altLang="en-US" sz="1000" kern="0" dirty="0">
                <a:solidFill>
                  <a:schemeClr val="bg1"/>
                </a:solidFill>
                <a:latin typeface="+mn-ea"/>
              </a:rPr>
              <a:t>が上限となる。</a:t>
            </a:r>
            <a:endParaRPr kumimoji="0" lang="en-US" altLang="ja-JP" sz="1000" kern="0" dirty="0">
              <a:solidFill>
                <a:schemeClr val="bg1"/>
              </a:solidFill>
              <a:latin typeface="+mn-ea"/>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３</a:t>
            </a:r>
            <a:r>
              <a:rPr kumimoji="0" lang="en-US" altLang="ja-JP" sz="1000" kern="0" dirty="0">
                <a:solidFill>
                  <a:schemeClr val="bg1"/>
                </a:solidFill>
                <a:latin typeface="+mn-ea"/>
              </a:rPr>
              <a:t>-</a:t>
            </a:r>
            <a:r>
              <a:rPr kumimoji="0" lang="ja-JP" altLang="en-US" sz="1000" kern="0" dirty="0">
                <a:solidFill>
                  <a:schemeClr val="bg1"/>
                </a:solidFill>
                <a:latin typeface="+mn-ea"/>
              </a:rPr>
              <a:t>４ 研究開発実施計画と一体的に示しても差し支えない</a:t>
            </a: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extLst>
              <p:ext uri="{D42A27DB-BD31-4B8C-83A1-F6EECF244321}">
                <p14:modId xmlns:p14="http://schemas.microsoft.com/office/powerpoint/2010/main" val="3799002438"/>
              </p:ext>
            </p:extLst>
          </p:nvPr>
        </p:nvGraphicFramePr>
        <p:xfrm>
          <a:off x="1100832" y="1391020"/>
          <a:ext cx="10404684" cy="3940991"/>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2313293299"/>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963754">
                  <a:extLst>
                    <a:ext uri="{9D8B030D-6E8A-4147-A177-3AD203B41FA5}">
                      <a16:colId xmlns:a16="http://schemas.microsoft.com/office/drawing/2014/main" val="3303414415"/>
                    </a:ext>
                  </a:extLst>
                </a:gridCol>
              </a:tblGrid>
              <a:tr h="330715">
                <a:tc gridSpan="2">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ja-JP" altLang="en-US" sz="1200">
                          <a:latin typeface="Meiryo UI" panose="020B0604030504040204" pitchFamily="50" charset="-128"/>
                          <a:ea typeface="Meiryo UI" panose="020B0604030504040204" pitchFamily="50" charset="-128"/>
                        </a:rPr>
                        <a:t>過</a:t>
                      </a:r>
                      <a:endParaRPr lang="en-US" altLang="ja-JP" sz="1200">
                        <a:latin typeface="Meiryo UI" panose="020B0604030504040204" pitchFamily="50" charset="-128"/>
                        <a:ea typeface="Meiryo UI" panose="020B0604030504040204" pitchFamily="50" charset="-128"/>
                      </a:endParaRPr>
                    </a:p>
                    <a:p>
                      <a:pPr algn="ctr"/>
                      <a:r>
                        <a:rPr lang="ja-JP" altLang="en-US" sz="900">
                          <a:latin typeface="Meiryo UI" panose="020B0604030504040204" pitchFamily="50" charset="-128"/>
                          <a:ea typeface="Meiryo UI" panose="020B0604030504040204" pitchFamily="50" charset="-128"/>
                        </a:rPr>
                        <a:t>年度</a:t>
                      </a:r>
                      <a:endParaRPr lang="en-US" sz="90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2023</a:t>
                      </a:r>
                    </a:p>
                    <a:p>
                      <a:pPr algn="ctr"/>
                      <a:r>
                        <a:rPr lang="ja-JP" altLang="en-US" sz="900">
                          <a:latin typeface="Meiryo UI" panose="020B0604030504040204" pitchFamily="50" charset="-128"/>
                          <a:ea typeface="Meiryo UI" panose="020B0604030504040204" pitchFamily="50" charset="-128"/>
                        </a:rPr>
                        <a:t>年度</a:t>
                      </a:r>
                      <a:endParaRPr lang="en-US" sz="9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2024</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2025</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2026</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2027</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a:latin typeface="Meiryo UI" panose="020B0604030504040204" pitchFamily="50" charset="-128"/>
                          <a:ea typeface="Meiryo UI" panose="020B0604030504040204" pitchFamily="50" charset="-128"/>
                        </a:rPr>
                        <a:t>計画の考え方・取組スケジュール等</a:t>
                      </a:r>
                      <a:endParaRPr lang="en-US" sz="80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XX</a:t>
                      </a:r>
                      <a:r>
                        <a:rPr lang="ja-JP" altLang="en-US" sz="1200" dirty="0">
                          <a:solidFill>
                            <a:schemeClr val="accent1"/>
                          </a:solidFill>
                          <a:latin typeface="Meiryo UI" panose="020B0604030504040204" pitchFamily="50" charset="-128"/>
                          <a:ea typeface="Meiryo UI" panose="020B0604030504040204" pitchFamily="50" charset="-128"/>
                        </a:rPr>
                        <a:t>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XX</a:t>
                      </a:r>
                      <a:r>
                        <a:rPr lang="ja-JP" altLang="en-US" sz="1200" dirty="0">
                          <a:solidFill>
                            <a:schemeClr val="accent1"/>
                          </a:solidFill>
                          <a:latin typeface="Meiryo UI" panose="020B0604030504040204" pitchFamily="50" charset="-128"/>
                          <a:ea typeface="Meiryo UI" panose="020B0604030504040204" pitchFamily="50" charset="-128"/>
                        </a:rPr>
                        <a:t>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XX</a:t>
                      </a:r>
                      <a:r>
                        <a:rPr lang="ja-JP" altLang="en-US" sz="1200" dirty="0">
                          <a:solidFill>
                            <a:schemeClr val="accent1"/>
                          </a:solidFill>
                          <a:latin typeface="Meiryo UI" panose="020B0604030504040204" pitchFamily="50" charset="-128"/>
                          <a:ea typeface="Meiryo UI" panose="020B0604030504040204" pitchFamily="50" charset="-128"/>
                        </a:rPr>
                        <a:t>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a:solidFill>
                            <a:schemeClr val="accent1"/>
                          </a:solidFill>
                          <a:latin typeface="Meiryo UI" panose="020B0604030504040204" pitchFamily="50" charset="-128"/>
                          <a:ea typeface="Meiryo UI" panose="020B0604030504040204" pitchFamily="50" charset="-128"/>
                        </a:rPr>
                        <a:t>XX</a:t>
                      </a:r>
                      <a:r>
                        <a:rPr lang="ja-JP" altLang="en-US" sz="1400">
                          <a:solidFill>
                            <a:schemeClr val="accent1"/>
                          </a:solidFill>
                          <a:latin typeface="Meiryo UI" panose="020B0604030504040204" pitchFamily="50" charset="-128"/>
                          <a:ea typeface="Meiryo UI" panose="020B0604030504040204" pitchFamily="50" charset="-128"/>
                        </a:rPr>
                        <a:t>円</a:t>
                      </a:r>
                      <a:endParaRPr lang="en-US" sz="140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XX</a:t>
                      </a:r>
                      <a:r>
                        <a:rPr lang="ja-JP" altLang="en-US" sz="1200" dirty="0">
                          <a:solidFill>
                            <a:schemeClr val="accent1"/>
                          </a:solidFill>
                          <a:latin typeface="Meiryo UI" panose="020B0604030504040204" pitchFamily="50" charset="-128"/>
                          <a:ea typeface="Meiryo UI" panose="020B0604030504040204" pitchFamily="50" charset="-128"/>
                        </a:rPr>
                        <a:t>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XX</a:t>
                      </a:r>
                      <a:r>
                        <a:rPr lang="ja-JP" altLang="en-US" sz="1200" dirty="0">
                          <a:solidFill>
                            <a:schemeClr val="accent1"/>
                          </a:solidFill>
                          <a:latin typeface="Meiryo UI" panose="020B0604030504040204" pitchFamily="50" charset="-128"/>
                          <a:ea typeface="Meiryo UI" panose="020B0604030504040204" pitchFamily="50" charset="-128"/>
                        </a:rPr>
                        <a:t>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a:solidFill>
                            <a:schemeClr val="accent1"/>
                          </a:solidFill>
                          <a:latin typeface="Meiryo UI" panose="020B0604030504040204" pitchFamily="50" charset="-128"/>
                          <a:ea typeface="Meiryo UI" panose="020B0604030504040204" pitchFamily="50" charset="-128"/>
                        </a:rPr>
                        <a:t>XX</a:t>
                      </a:r>
                      <a:r>
                        <a:rPr lang="ja-JP" altLang="en-US" sz="1200">
                          <a:solidFill>
                            <a:schemeClr val="accent1"/>
                          </a:solidFill>
                          <a:latin typeface="Meiryo UI" panose="020B0604030504040204" pitchFamily="50" charset="-128"/>
                          <a:ea typeface="Meiryo UI" panose="020B0604030504040204" pitchFamily="50" charset="-128"/>
                        </a:rPr>
                        <a:t>円</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a:solidFill>
                            <a:schemeClr val="accent1"/>
                          </a:solidFill>
                          <a:latin typeface="Meiryo UI" panose="020B0604030504040204" pitchFamily="50" charset="-128"/>
                          <a:ea typeface="Meiryo UI" panose="020B0604030504040204" pitchFamily="50" charset="-128"/>
                        </a:rPr>
                        <a:t>XX</a:t>
                      </a:r>
                      <a:r>
                        <a:rPr lang="ja-JP" altLang="en-US" sz="1400">
                          <a:solidFill>
                            <a:schemeClr val="accent1"/>
                          </a:solidFill>
                          <a:latin typeface="Meiryo UI" panose="020B0604030504040204" pitchFamily="50" charset="-128"/>
                          <a:ea typeface="Meiryo UI" panose="020B0604030504040204" pitchFamily="50" charset="-128"/>
                        </a:rPr>
                        <a:t>円</a:t>
                      </a:r>
                      <a:endParaRPr lang="en-US" sz="14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1000">
                          <a:solidFill>
                            <a:schemeClr val="accent1"/>
                          </a:solidFill>
                          <a:latin typeface="Meiryo UI" panose="020B0604030504040204" pitchFamily="50" charset="-128"/>
                          <a:ea typeface="Meiryo UI" panose="020B0604030504040204" pitchFamily="50" charset="-128"/>
                        </a:rPr>
                        <a:t>円</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希望助成率</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a:t>
                      </a:r>
                      <a:r>
                        <a:rPr lang="en-US" sz="900" dirty="0">
                          <a:solidFill>
                            <a:schemeClr val="accent1"/>
                          </a:solidFill>
                          <a:latin typeface="Meiryo UI" panose="020B0604030504040204" pitchFamily="50" charset="-128"/>
                          <a:ea typeface="Meiryo UI" panose="020B0604030504040204" pitchFamily="50" charset="-128"/>
                        </a:rPr>
                        <a:t>/</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dirty="0">
                          <a:solidFill>
                            <a:schemeClr val="accent1"/>
                          </a:solidFill>
                          <a:latin typeface="Meiryo UI" panose="020B0604030504040204" pitchFamily="50" charset="-128"/>
                          <a:ea typeface="Meiryo UI" panose="020B0604030504040204" pitchFamily="50" charset="-128"/>
                        </a:rPr>
                        <a:t>●</a:t>
                      </a:r>
                      <a:r>
                        <a:rPr lang="en-US" altLang="ja-JP" sz="1000" dirty="0">
                          <a:solidFill>
                            <a:schemeClr val="accent1"/>
                          </a:solidFill>
                          <a:latin typeface="Meiryo UI" panose="020B0604030504040204" pitchFamily="50" charset="-128"/>
                          <a:ea typeface="Meiryo UI" panose="020B0604030504040204" pitchFamily="50" charset="-128"/>
                        </a:rPr>
                        <a:t>/</a:t>
                      </a:r>
                      <a:r>
                        <a:rPr lang="ja-JP" altLang="en-US" sz="1000" dirty="0">
                          <a:solidFill>
                            <a:schemeClr val="accent1"/>
                          </a:solidFill>
                          <a:latin typeface="Meiryo UI" panose="020B0604030504040204" pitchFamily="50" charset="-128"/>
                          <a:ea typeface="Meiryo UI" panose="020B0604030504040204" pitchFamily="50" charset="-128"/>
                        </a:rPr>
                        <a:t>●</a:t>
                      </a:r>
                      <a:endParaRPr lang="en-US" altLang="ja-JP"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1000">
                          <a:solidFill>
                            <a:schemeClr val="accent1"/>
                          </a:solidFill>
                          <a:latin typeface="Meiryo UI" panose="020B0604030504040204" pitchFamily="50" charset="-128"/>
                          <a:ea typeface="Meiryo UI" panose="020B0604030504040204" pitchFamily="50" charset="-128"/>
                        </a:rPr>
                        <a:t>円</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1000">
                          <a:solidFill>
                            <a:schemeClr val="accent1"/>
                          </a:solidFill>
                          <a:latin typeface="Meiryo UI" panose="020B0604030504040204" pitchFamily="50" charset="-128"/>
                          <a:ea typeface="Meiryo UI" panose="020B0604030504040204" pitchFamily="50" charset="-128"/>
                        </a:rPr>
                        <a:t>円</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販売管理費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1000">
                          <a:solidFill>
                            <a:schemeClr val="accent1"/>
                          </a:solidFill>
                          <a:latin typeface="Meiryo UI" panose="020B0604030504040204" pitchFamily="50" charset="-128"/>
                          <a:ea typeface="Meiryo UI" panose="020B0604030504040204" pitchFamily="50" charset="-128"/>
                        </a:rPr>
                        <a:t>円</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営業利益</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900">
                          <a:solidFill>
                            <a:schemeClr val="accent1"/>
                          </a:solidFill>
                          <a:latin typeface="Meiryo UI" panose="020B0604030504040204" pitchFamily="50" charset="-128"/>
                          <a:ea typeface="Meiryo UI" panose="020B0604030504040204" pitchFamily="50" charset="-128"/>
                        </a:rPr>
                        <a:t>円</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a:solidFill>
                            <a:schemeClr val="accent1"/>
                          </a:solidFill>
                          <a:latin typeface="Meiryo UI" panose="020B0604030504040204" pitchFamily="50" charset="-128"/>
                          <a:ea typeface="Meiryo UI" panose="020B0604030504040204" pitchFamily="50" charset="-128"/>
                        </a:rPr>
                        <a:t>XX</a:t>
                      </a:r>
                      <a:r>
                        <a:rPr lang="ja-JP" altLang="en-US" sz="1000">
                          <a:solidFill>
                            <a:schemeClr val="accent1"/>
                          </a:solidFill>
                          <a:latin typeface="Meiryo UI" panose="020B0604030504040204" pitchFamily="50" charset="-128"/>
                          <a:ea typeface="Meiryo UI" panose="020B0604030504040204" pitchFamily="50" charset="-128"/>
                        </a:rPr>
                        <a:t>円</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事業可能性の検証</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1000" dirty="0">
                          <a:solidFill>
                            <a:schemeClr val="accent1"/>
                          </a:solidFill>
                          <a:latin typeface="Meiryo UI" panose="020B0604030504040204" pitchFamily="50" charset="-128"/>
                          <a:ea typeface="Meiryo UI" panose="020B0604030504040204" pitchFamily="50" charset="-128"/>
                        </a:rPr>
                        <a:t>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0" name="テキスト ボックス 216">
            <a:extLst>
              <a:ext uri="{FF2B5EF4-FFF2-40B4-BE49-F238E27FC236}">
                <a16:creationId xmlns:a16="http://schemas.microsoft.com/office/drawing/2014/main" id="{482FDEB2-DFDA-6F84-FF21-FA7567CD0AED}"/>
              </a:ext>
            </a:extLst>
          </p:cNvPr>
          <p:cNvSpPr txBox="1"/>
          <p:nvPr/>
        </p:nvSpPr>
        <p:spPr>
          <a:xfrm>
            <a:off x="8101417"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自己負担分の資金調達方針、想定される資金調達方法</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200" dirty="0">
                <a:solidFill>
                  <a:schemeClr val="accent1"/>
                </a:solidFill>
                <a:latin typeface="Meiryo UI" panose="020B0604030504040204" pitchFamily="50" charset="-128"/>
                <a:ea typeface="Meiryo UI" panose="020B0604030504040204" pitchFamily="50" charset="-128"/>
              </a:rPr>
              <a:t>XXX, XXX, XXX, </a:t>
            </a: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自己負担が会社全体のキャッシュフローに与える影響</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事業化後の競争性の維持や事業拡大のための、資金計画、投資・投資回収の計画等</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営業活動に係る計画・投資</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p:txBody>
      </p:sp>
      <p:sp>
        <p:nvSpPr>
          <p:cNvPr id="8" name="スライド番号プレースホルダー 2">
            <a:extLst>
              <a:ext uri="{FF2B5EF4-FFF2-40B4-BE49-F238E27FC236}">
                <a16:creationId xmlns:a16="http://schemas.microsoft.com/office/drawing/2014/main" id="{3E01F822-C178-4330-9F6C-7E5B4A69CE80}"/>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10572187" y="2785426"/>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kern="0" dirty="0">
                <a:solidFill>
                  <a:schemeClr val="bg1"/>
                </a:solidFill>
                <a:latin typeface="+mn-ea"/>
              </a:rPr>
              <a:t>以下になっていることを確認</a:t>
            </a:r>
            <a:r>
              <a:rPr kumimoji="0" lang="ja-JP" altLang="en-US" sz="1000" b="0" i="0" u="none" strike="noStrike" kern="0" cap="none" spc="0" normalizeH="0" baseline="0" noProof="0" dirty="0">
                <a:ln>
                  <a:noFill/>
                </a:ln>
                <a:solidFill>
                  <a:schemeClr val="bg1"/>
                </a:solidFill>
                <a:effectLst/>
                <a:uLnTx/>
                <a:uFillTx/>
                <a:latin typeface="+mn-ea"/>
                <a:cs typeface="+mn-cs"/>
              </a:rPr>
              <a:t>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2750507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316266"/>
            <a:ext cx="11166395" cy="1077218"/>
          </a:xfrm>
          <a:prstGeom prst="rect">
            <a:avLst/>
          </a:prstGeom>
          <a:noFill/>
        </p:spPr>
        <p:txBody>
          <a:bodyPr wrap="square" rtlCol="0">
            <a:spAutoFit/>
          </a:bodyPr>
          <a:lstStyle/>
          <a:p>
            <a:pPr>
              <a:spcBef>
                <a:spcPts val="600"/>
              </a:spcBef>
            </a:pPr>
            <a:r>
              <a:rPr lang="ja-JP" altLang="en-US" b="1" dirty="0"/>
              <a:t>３　研究開発計画</a:t>
            </a:r>
          </a:p>
          <a:p>
            <a:pPr marL="179388">
              <a:spcBef>
                <a:spcPts val="600"/>
              </a:spcBef>
            </a:pPr>
            <a:r>
              <a:rPr lang="ja-JP" altLang="en-US" b="1" dirty="0"/>
              <a:t>３</a:t>
            </a:r>
            <a:r>
              <a:rPr lang="en-US" altLang="ja-JP" b="1" dirty="0"/>
              <a:t>-</a:t>
            </a:r>
            <a:r>
              <a:rPr lang="ja-JP" altLang="en-US" b="1" dirty="0"/>
              <a:t>１　当該事業の全体における研究開発対象の概要、目的、背景</a:t>
            </a:r>
          </a:p>
          <a:p>
            <a:pPr marL="444500">
              <a:spcBef>
                <a:spcPts val="600"/>
              </a:spcBef>
            </a:pPr>
            <a:r>
              <a:rPr lang="ja-JP" altLang="en-US" dirty="0">
                <a:solidFill>
                  <a:schemeClr val="accent1"/>
                </a:solidFill>
              </a:rPr>
              <a:t>＜研究開発の概要、目的、背景を記載する。記載にあたり、開発が必要な技術などを明記すること ＞</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1530350" y="2462900"/>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1689741" y="3256182"/>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2080033" y="1887372"/>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3937000" y="1938836"/>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5494424" y="1853161"/>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6629797" y="2485057"/>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4272292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代表提案者、共同提案者（実践）は機構からの助成に係る契約を締結するが、連携研究者、研究実施協力者（点線）は機構と契約は締結しない。</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227605"/>
            <a:ext cx="11164967" cy="1000274"/>
          </a:xfrm>
          <a:prstGeom prst="rect">
            <a:avLst/>
          </a:prstGeom>
          <a:noFill/>
        </p:spPr>
        <p:txBody>
          <a:bodyPr wrap="square" rtlCol="0">
            <a:spAutoFit/>
          </a:bodyPr>
          <a:lstStyle/>
          <a:p>
            <a:pPr marL="179388">
              <a:spcBef>
                <a:spcPts val="600"/>
              </a:spcBef>
            </a:pPr>
            <a:r>
              <a:rPr lang="ja-JP" altLang="en-US" b="1" dirty="0"/>
              <a:t>３</a:t>
            </a:r>
            <a:r>
              <a:rPr lang="en-US" altLang="ja-JP" b="1" dirty="0"/>
              <a:t>-</a:t>
            </a:r>
            <a:r>
              <a:rPr lang="ja-JP" altLang="en-US" b="1" dirty="0"/>
              <a:t>２　研究開発体制及び分担</a:t>
            </a:r>
          </a:p>
          <a:p>
            <a:pPr marL="647700" indent="-203200">
              <a:spcBef>
                <a:spcPts val="600"/>
              </a:spcBef>
            </a:pPr>
            <a:r>
              <a:rPr lang="ja-JP" altLang="en-US" dirty="0">
                <a:solidFill>
                  <a:schemeClr val="accent1"/>
                </a:solidFill>
              </a:rPr>
              <a:t>＜研究開発の実施体制を研究開発項目毎等で樹形図等により表現する。それぞれの担当社が体制の中で果たす役割や、共同提案者以外の連携者等も明確にした上で簡潔に図示すること＞</a:t>
            </a:r>
          </a:p>
        </p:txBody>
      </p:sp>
      <p:sp>
        <p:nvSpPr>
          <p:cNvPr id="5" name="スライド番号プレースホルダー 2">
            <a:extLst>
              <a:ext uri="{FF2B5EF4-FFF2-40B4-BE49-F238E27FC236}">
                <a16:creationId xmlns:a16="http://schemas.microsoft.com/office/drawing/2014/main" id="{79CB394E-80F2-454C-B5B4-4682E4874D60}"/>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共同提案者（Ｂ</a:t>
            </a:r>
            <a:r>
              <a:rPr lang="ja-JP" altLang="en-US" sz="1200" kern="100">
                <a:solidFill>
                  <a:schemeClr val="accent1"/>
                </a:solidFill>
                <a:effectLst/>
                <a:latin typeface="+mn-ea"/>
                <a:cs typeface="Times New Roman" panose="02020603050405020304" pitchFamily="18" charset="0"/>
              </a:rPr>
              <a:t>Ｂ</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役割：○○の研究開発・・、製品化、標準必須特許取得、標準化</a:t>
            </a: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a:t>
            </a:r>
            <a:r>
              <a:rPr lang="ja-JP" altLang="en-US" sz="1200" kern="100">
                <a:solidFill>
                  <a:schemeClr val="accent1"/>
                </a:solidFill>
                <a:effectLst/>
                <a:latin typeface="+mn-ea"/>
                <a:cs typeface="Times New Roman" panose="02020603050405020304" pitchFamily="18" charset="0"/>
              </a:rPr>
              <a:t>ＣＣ</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a:t>
            </a:r>
            <a:endParaRPr lang="ja-JP" sz="1200" kern="100">
              <a:solidFill>
                <a:schemeClr val="accent1"/>
              </a:solidFill>
              <a:effectLst/>
              <a:latin typeface="+mn-ea"/>
              <a:cs typeface="Times New Roman" panose="02020603050405020304" pitchFamily="18" charset="0"/>
            </a:endParaRP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dirty="0">
                <a:solidFill>
                  <a:schemeClr val="accent1"/>
                </a:solidFill>
                <a:latin typeface="+mn-ea"/>
                <a:cs typeface="Times New Roman" panose="02020603050405020304" pitchFamily="18" charset="0"/>
              </a:rPr>
              <a:t>連携研究</a:t>
            </a:r>
            <a:r>
              <a:rPr lang="ja-JP" sz="1200" kern="100" dirty="0">
                <a:solidFill>
                  <a:schemeClr val="accent1"/>
                </a:solidFill>
                <a:effectLst/>
                <a:latin typeface="+mn-ea"/>
                <a:cs typeface="Times New Roman" panose="02020603050405020304" pitchFamily="18" charset="0"/>
              </a:rPr>
              <a:t>者（</a:t>
            </a:r>
            <a:r>
              <a:rPr lang="en-US" altLang="ja-JP" sz="1200" kern="100" dirty="0">
                <a:solidFill>
                  <a:schemeClr val="accent1"/>
                </a:solidFill>
                <a:effectLst/>
                <a:latin typeface="+mn-ea"/>
                <a:cs typeface="Times New Roman" panose="02020603050405020304" pitchFamily="18" charset="0"/>
              </a:rPr>
              <a:t>DD</a:t>
            </a:r>
            <a:r>
              <a:rPr lang="ja-JP" altLang="en-US" sz="1200" kern="100">
                <a:solidFill>
                  <a:schemeClr val="accent1"/>
                </a:solidFill>
                <a:effectLst/>
                <a:latin typeface="+mn-ea"/>
                <a:cs typeface="Times New Roman" panose="02020603050405020304" pitchFamily="18" charset="0"/>
              </a:rPr>
              <a:t>大学</a:t>
            </a:r>
            <a:r>
              <a:rPr lang="ja-JP" sz="1200" kern="100">
                <a:solidFill>
                  <a:schemeClr val="accent1"/>
                </a:solidFill>
                <a:effectLst/>
                <a:latin typeface="+mn-ea"/>
                <a:cs typeface="Times New Roman" panose="02020603050405020304" pitchFamily="18" charset="0"/>
              </a:rPr>
              <a:t>）</a:t>
            </a:r>
            <a:endParaRPr lang="ja-JP" sz="1200" kern="100" dirty="0">
              <a:solidFill>
                <a:schemeClr val="accent1"/>
              </a:solidFill>
              <a:effectLst/>
              <a:latin typeface="+mn-ea"/>
              <a:cs typeface="Times New Roman" panose="02020603050405020304" pitchFamily="18" charset="0"/>
            </a:endParaRPr>
          </a:p>
          <a:p>
            <a:pPr algn="just">
              <a:spcBef>
                <a:spcPts val="600"/>
              </a:spcBef>
            </a:pPr>
            <a:r>
              <a:rPr lang="ja-JP" sz="1200" kern="100" dirty="0">
                <a:solidFill>
                  <a:schemeClr val="accent1"/>
                </a:solidFill>
                <a:effectLst/>
                <a:latin typeface="+mn-ea"/>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chemeClr val="accent1"/>
                </a:solidFill>
                <a:effectLst/>
                <a:uLnTx/>
                <a:uFillTx/>
                <a:latin typeface="+mn-ea"/>
                <a:cs typeface="+mn-cs"/>
              </a:rPr>
              <a:t>研究開発項目○</a:t>
            </a:r>
            <a:endParaRPr kumimoji="0" lang="en-US" sz="1400" b="0" i="0" u="none" strike="noStrike" kern="0" cap="none" spc="0" normalizeH="0" baseline="0" noProof="0">
              <a:ln>
                <a:noFill/>
              </a:ln>
              <a:solidFill>
                <a:schemeClr val="accent1"/>
              </a:solidFill>
              <a:effectLst/>
              <a:uLnTx/>
              <a:uFillTx/>
              <a:latin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FF</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実証等の実施</a:t>
            </a:r>
            <a:endParaRPr lang="ja-JP" sz="1200" kern="100">
              <a:solidFill>
                <a:schemeClr val="accent1"/>
              </a:solidFill>
              <a:effectLst/>
              <a:latin typeface="+mn-ea"/>
              <a:cs typeface="Times New Roman" panose="02020603050405020304" pitchFamily="18" charset="0"/>
            </a:endParaRP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連携研究</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latin typeface="+mn-ea"/>
                <a:cs typeface="Times New Roman" panose="02020603050405020304" pitchFamily="18" charset="0"/>
              </a:rPr>
              <a:t>EE</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solidFill>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GG</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米国○○</a:t>
            </a:r>
            <a:r>
              <a:rPr lang="ja-JP" altLang="en-US" sz="1200" kern="100">
                <a:solidFill>
                  <a:schemeClr val="accent1"/>
                </a:solidFill>
                <a:latin typeface="+mn-ea"/>
                <a:cs typeface="Times New Roman" panose="02020603050405020304" pitchFamily="18" charset="0"/>
              </a:rPr>
              <a:t>で</a:t>
            </a:r>
            <a:r>
              <a:rPr lang="ja-JP" altLang="en-US" sz="1200" kern="100">
                <a:solidFill>
                  <a:schemeClr val="accent1"/>
                </a:solidFill>
                <a:effectLst/>
                <a:latin typeface="+mn-ea"/>
                <a:cs typeface="Times New Roman" panose="02020603050405020304" pitchFamily="18" charset="0"/>
              </a:rPr>
              <a:t>の○○に係る開発</a:t>
            </a:r>
            <a:endParaRPr lang="ja-JP" sz="1200" kern="100">
              <a:solidFill>
                <a:schemeClr val="accent1"/>
              </a:solidFill>
              <a:effectLst/>
              <a:latin typeface="+mn-ea"/>
              <a:cs typeface="Times New Roman" panose="02020603050405020304" pitchFamily="18" charset="0"/>
            </a:endParaRP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chemeClr val="accent1"/>
                </a:solidFill>
                <a:effectLst/>
                <a:uLnTx/>
                <a:uFillTx/>
                <a:latin typeface="+mn-ea"/>
                <a:cs typeface="+mn-cs"/>
              </a:rPr>
              <a:t>委託</a:t>
            </a:r>
            <a:endParaRPr kumimoji="0" lang="en-US" sz="900" b="0" i="0" u="none" strike="noStrike" kern="0" cap="none" spc="0" normalizeH="0" baseline="0" noProof="0">
              <a:ln>
                <a:noFill/>
              </a:ln>
              <a:solidFill>
                <a:schemeClr val="accent1"/>
              </a:solidFill>
              <a:effectLst/>
              <a:uLnTx/>
              <a:uFillTx/>
              <a:latin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buSzPct val="100000"/>
            </a:pPr>
            <a:r>
              <a:rPr kumimoji="0" lang="ja-JP" altLang="en-US" sz="1400" dirty="0">
                <a:latin typeface="+mn-ea"/>
              </a:rPr>
              <a:t>各主体の役割</a:t>
            </a:r>
            <a:endParaRPr kumimoji="0" lang="en-US" altLang="ja-JP" sz="1200" dirty="0">
              <a:latin typeface="+mn-ea"/>
            </a:endParaRPr>
          </a:p>
          <a:p>
            <a:pPr lvl="1">
              <a:buClr>
                <a:srgbClr val="1F497D"/>
              </a:buClr>
              <a:buSzPct val="100000"/>
            </a:pPr>
            <a:r>
              <a:rPr kumimoji="0" lang="ja-JP" altLang="en-US" sz="1200" dirty="0">
                <a:solidFill>
                  <a:schemeClr val="accent1"/>
                </a:solidFill>
                <a:latin typeface="+mn-ea"/>
              </a:rPr>
              <a:t>研究開発項目１全体の取りまとめは、</a:t>
            </a:r>
            <a:r>
              <a:rPr kumimoji="0" lang="en-US" altLang="ja-JP" sz="1200" dirty="0">
                <a:solidFill>
                  <a:schemeClr val="accent1"/>
                </a:solidFill>
                <a:latin typeface="+mn-ea"/>
              </a:rPr>
              <a:t>AA</a:t>
            </a:r>
            <a:r>
              <a:rPr kumimoji="0" lang="ja-JP" altLang="en-US" sz="1200" dirty="0">
                <a:solidFill>
                  <a:schemeClr val="accent1"/>
                </a:solidFill>
                <a:latin typeface="+mn-ea"/>
              </a:rPr>
              <a:t>社が行う</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BB</a:t>
            </a:r>
            <a:r>
              <a:rPr kumimoji="0" lang="ja-JP" altLang="en-US" sz="1200" dirty="0">
                <a:solidFill>
                  <a:schemeClr val="accent1"/>
                </a:solidFill>
                <a:latin typeface="+mn-ea"/>
              </a:rPr>
              <a:t>社は、</a:t>
            </a:r>
            <a:r>
              <a:rPr lang="en-US" altLang="ja-JP" sz="1200" dirty="0">
                <a:solidFill>
                  <a:schemeClr val="accent1"/>
                </a:solidFill>
                <a:latin typeface="+mn-ea"/>
              </a:rPr>
              <a:t>XXX</a:t>
            </a:r>
            <a:r>
              <a:rPr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CC</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marL="0" lvl="1" indent="0">
              <a:buClr>
                <a:srgbClr val="1F497D"/>
              </a:buClr>
              <a:buSzPct val="100000"/>
              <a:buNone/>
            </a:pPr>
            <a:endParaRPr kumimoji="0" lang="en-US" altLang="ja-JP" sz="1200" dirty="0">
              <a:solidFill>
                <a:schemeClr val="accent1"/>
              </a:solidFill>
              <a:latin typeface="+mn-ea"/>
            </a:endParaRPr>
          </a:p>
          <a:p>
            <a:pPr>
              <a:buSzPct val="100000"/>
            </a:pPr>
            <a:r>
              <a:rPr kumimoji="0" lang="ja-JP" altLang="en-US" sz="1400" dirty="0">
                <a:latin typeface="+mn-ea"/>
              </a:rPr>
              <a:t>研究開発における連携方法（共同提案者間の連携）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XXX</a:t>
            </a:r>
          </a:p>
          <a:p>
            <a:pPr lvl="1">
              <a:buClr>
                <a:srgbClr val="1F497D"/>
              </a:buClr>
              <a:buSzPct val="100000"/>
            </a:pPr>
            <a:r>
              <a:rPr kumimoji="0" lang="en-US" altLang="ja-JP" sz="1200" dirty="0">
                <a:solidFill>
                  <a:schemeClr val="accent1"/>
                </a:solidFill>
                <a:latin typeface="+mn-ea"/>
              </a:rPr>
              <a:t>XXX</a:t>
            </a:r>
          </a:p>
          <a:p>
            <a:pPr marL="108000" lvl="1" indent="0">
              <a:buClr>
                <a:srgbClr val="1F497D"/>
              </a:buClr>
              <a:buSzPct val="100000"/>
              <a:buFont typeface="Trebuchet MS" panose="020B0603020202020204" pitchFamily="34" charset="0"/>
              <a:buNone/>
            </a:pPr>
            <a:endParaRPr kumimoji="0" lang="en-US" altLang="ja-JP" sz="1200" dirty="0">
              <a:solidFill>
                <a:schemeClr val="accent1"/>
              </a:solidFill>
              <a:latin typeface="+mn-ea"/>
            </a:endParaRPr>
          </a:p>
          <a:p>
            <a:pPr>
              <a:buSzPct val="100000"/>
            </a:pPr>
            <a:r>
              <a:rPr kumimoji="0" lang="ja-JP" altLang="en-US" sz="1400" dirty="0">
                <a:latin typeface="+mn-ea"/>
              </a:rPr>
              <a:t>共同提案者以外の本プロジェクトにおける他実施者等との連携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FF</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GG</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cs typeface="+mn-cs"/>
              </a:rPr>
              <a:t>各主体の役割と連携方法</a:t>
            </a:r>
            <a:endParaRPr kumimoji="0" lang="en-US" sz="1400" b="0" i="0" u="none" strike="noStrike" kern="0" cap="none" spc="0" normalizeH="0" baseline="0" noProof="0" dirty="0">
              <a:ln>
                <a:noFill/>
              </a:ln>
              <a:effectLst/>
              <a:uLnTx/>
              <a:uFillTx/>
              <a:latin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chemeClr val="accent1"/>
              </a:solidFill>
            </a:endParaRPr>
          </a:p>
        </p:txBody>
      </p:sp>
    </p:spTree>
    <p:extLst>
      <p:ext uri="{BB962C8B-B14F-4D97-AF65-F5344CB8AC3E}">
        <p14:creationId xmlns:p14="http://schemas.microsoft.com/office/powerpoint/2010/main" val="318583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145350"/>
            <a:ext cx="11166395" cy="3831818"/>
          </a:xfrm>
          <a:prstGeom prst="rect">
            <a:avLst/>
          </a:prstGeom>
          <a:noFill/>
        </p:spPr>
        <p:txBody>
          <a:bodyPr wrap="square" rtlCol="0">
            <a:spAutoFit/>
          </a:bodyPr>
          <a:lstStyle/>
          <a:p>
            <a:pPr marL="179388">
              <a:spcBef>
                <a:spcPts val="600"/>
              </a:spcBef>
            </a:pPr>
            <a:r>
              <a:rPr lang="ja-JP" altLang="en-US" b="1"/>
              <a:t>３</a:t>
            </a:r>
            <a:r>
              <a:rPr lang="en-US" altLang="ja-JP" b="1"/>
              <a:t>-</a:t>
            </a:r>
            <a:r>
              <a:rPr lang="ja-JP" altLang="en-US" b="1"/>
              <a:t>３　研究開発目標及び内容</a:t>
            </a:r>
          </a:p>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１　研究開発項目１：●●●</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indent="-285750">
              <a:spcBef>
                <a:spcPts val="600"/>
              </a:spcBef>
              <a:buFont typeface="Wingdings" panose="05000000000000000000" pitchFamily="2" charset="2"/>
              <a:buChar char="l"/>
            </a:pPr>
            <a:r>
              <a:rPr lang="ja-JP" altLang="en-US" b="1"/>
              <a:t>担当：</a:t>
            </a:r>
            <a:r>
              <a:rPr lang="ja-JP" altLang="en-US"/>
              <a:t>●●株式会社</a:t>
            </a:r>
          </a:p>
          <a:p>
            <a:pPr marL="1003300" indent="-285750">
              <a:spcBef>
                <a:spcPts val="600"/>
              </a:spcBef>
              <a:buFont typeface="Wingdings" panose="05000000000000000000" pitchFamily="2" charset="2"/>
              <a:buChar char="l"/>
            </a:pPr>
            <a:r>
              <a:rPr lang="ja-JP" altLang="en-US" b="1"/>
              <a:t>研究開発期間：</a:t>
            </a:r>
            <a:r>
              <a:rPr lang="ja-JP" altLang="en-US"/>
              <a:t>●年度～●年度</a:t>
            </a:r>
          </a:p>
          <a:p>
            <a:pPr marL="1003300" indent="-285750">
              <a:spcBef>
                <a:spcPts val="600"/>
              </a:spcBef>
              <a:buFont typeface="Wingdings" panose="05000000000000000000" pitchFamily="2" charset="2"/>
              <a:buChar char="l"/>
            </a:pPr>
            <a:r>
              <a:rPr lang="ja-JP" altLang="en-US" b="1"/>
              <a:t>研究開発の実施内容</a:t>
            </a:r>
            <a:endParaRPr lang="en-US" altLang="ja-JP" b="1"/>
          </a:p>
          <a:p>
            <a:pPr marL="952500" indent="-234950">
              <a:spcBef>
                <a:spcPts val="600"/>
              </a:spcBef>
            </a:pPr>
            <a:r>
              <a:rPr lang="ja-JP" altLang="en-US">
                <a:solidFill>
                  <a:schemeClr val="accent1"/>
                </a:solidFill>
              </a:rPr>
              <a:t>＜３－２の分担のうち、担当者が受け持つ研究開発項目１の概要として、目的、背景、課題、課題を達成する手段や方法について記載する＞</a:t>
            </a:r>
            <a:endParaRPr lang="en-US" altLang="ja-JP">
              <a:solidFill>
                <a:schemeClr val="accent1"/>
              </a:solidFill>
            </a:endParaRPr>
          </a:p>
          <a:p>
            <a:pPr marL="1254125" indent="-285750">
              <a:spcBef>
                <a:spcPts val="600"/>
              </a:spcBef>
              <a:buFont typeface="Arial" panose="020B0604020202020204" pitchFamily="34" charset="0"/>
              <a:buChar char="•"/>
            </a:pPr>
            <a:r>
              <a:rPr lang="ja-JP" altLang="en-US" b="1"/>
              <a:t>目的</a:t>
            </a:r>
            <a:endParaRPr lang="en-US" altLang="ja-JP" b="1"/>
          </a:p>
          <a:p>
            <a:pPr marL="1254125" indent="-285750">
              <a:spcBef>
                <a:spcPts val="600"/>
              </a:spcBef>
              <a:buFont typeface="Arial" panose="020B0604020202020204" pitchFamily="34" charset="0"/>
              <a:buChar char="•"/>
            </a:pPr>
            <a:r>
              <a:rPr lang="ja-JP" altLang="en-US" b="1"/>
              <a:t>背景、課題</a:t>
            </a:r>
            <a:endParaRPr lang="en-US" altLang="ja-JP" b="1"/>
          </a:p>
          <a:p>
            <a:pPr marL="1254125" indent="-285750">
              <a:spcBef>
                <a:spcPts val="600"/>
              </a:spcBef>
              <a:buFont typeface="Arial" panose="020B0604020202020204" pitchFamily="34" charset="0"/>
              <a:buChar char="•"/>
            </a:pPr>
            <a:r>
              <a:rPr lang="ja-JP" altLang="en-US" b="1"/>
              <a:t>課題を達成する手段や方法</a:t>
            </a:r>
            <a:endParaRPr lang="en-US" altLang="ja-JP" b="1"/>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1896976"/>
            <a:ext cx="10554056" cy="481567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62682" y="3010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提案する研究開発項目の数だけ、「３－３－●」の項を追加・追記する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スライド番号プレースホルダー 2">
            <a:extLst>
              <a:ext uri="{FF2B5EF4-FFF2-40B4-BE49-F238E27FC236}">
                <a16:creationId xmlns:a16="http://schemas.microsoft.com/office/drawing/2014/main" id="{E21EC376-2933-4E59-BC05-645B6ABE3A1F}"/>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865914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indent="-20955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を実現する技術について、技術自体が達成する目標（アウトプット）及び、</a:t>
            </a:r>
            <a:r>
              <a:rPr lang="en-US" altLang="ja-JP" dirty="0">
                <a:solidFill>
                  <a:schemeClr val="accent1"/>
                </a:solidFill>
              </a:rPr>
              <a:t>2030</a:t>
            </a:r>
            <a:r>
              <a:rPr lang="ja-JP" altLang="en-US" dirty="0">
                <a:solidFill>
                  <a:schemeClr val="accent1"/>
                </a:solidFill>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lang="en-US" altLang="ja-JP" dirty="0">
              <a:solidFill>
                <a:schemeClr val="accent1"/>
              </a:solidFill>
            </a:endParaRPr>
          </a:p>
          <a:p>
            <a:pPr marL="1003300" indent="-285750">
              <a:spcBef>
                <a:spcPts val="600"/>
              </a:spcBef>
              <a:buFont typeface="Wingdings" panose="05000000000000000000" pitchFamily="2" charset="2"/>
              <a:buChar char="l"/>
            </a:pPr>
            <a:r>
              <a:rPr lang="ja-JP" altLang="en-US" b="1" dirty="0"/>
              <a:t>アウトプット（●年度）</a:t>
            </a:r>
            <a:r>
              <a:rPr lang="ja-JP" altLang="en-US" dirty="0"/>
              <a:t>：</a:t>
            </a:r>
            <a:r>
              <a:rPr lang="ja-JP" altLang="en-US" dirty="0">
                <a:solidFill>
                  <a:schemeClr val="accent1"/>
                </a:solidFill>
              </a:rPr>
              <a:t>（例：収容性能●倍、速度●倍、サイズ</a:t>
            </a:r>
            <a:r>
              <a:rPr lang="en-US" altLang="ja-JP" dirty="0">
                <a:solidFill>
                  <a:schemeClr val="accent1"/>
                </a:solidFill>
              </a:rPr>
              <a:t>1/●</a:t>
            </a:r>
            <a:r>
              <a:rPr lang="ja-JP" altLang="en-US" dirty="0" err="1">
                <a:solidFill>
                  <a:schemeClr val="accent1"/>
                </a:solidFill>
              </a:rPr>
              <a:t>、</a:t>
            </a:r>
            <a:r>
              <a:rPr lang="ja-JP" altLang="en-US" dirty="0">
                <a:solidFill>
                  <a:schemeClr val="accent1"/>
                </a:solidFill>
              </a:rPr>
              <a:t>価格●ドル／ユニット等）</a:t>
            </a:r>
            <a:endParaRPr lang="en-US" altLang="ja-JP" dirty="0">
              <a:solidFill>
                <a:schemeClr val="accent1"/>
              </a:solidFill>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目標設定の</a:t>
            </a:r>
            <a:r>
              <a:rPr lang="ja-JP" altLang="en-US" kern="100" dirty="0">
                <a:latin typeface="+mn-ea"/>
                <a:cs typeface="Arial" panose="020B0604020202020204" pitchFamily="34" charset="0"/>
              </a:rPr>
              <a:t>妥当性</a:t>
            </a:r>
            <a:endParaRPr lang="ja-JP" altLang="en-US" dirty="0">
              <a:latin typeface="+mn-ea"/>
            </a:endParaRPr>
          </a:p>
          <a:p>
            <a:pPr marL="1003300" indent="-285750">
              <a:spcBef>
                <a:spcPts val="600"/>
              </a:spcBef>
              <a:buFont typeface="Wingdings" panose="05000000000000000000" pitchFamily="2" charset="2"/>
              <a:buChar char="l"/>
            </a:pPr>
            <a:r>
              <a:rPr lang="ja-JP" altLang="en-US" b="1" dirty="0">
                <a:latin typeface="+mn-ea"/>
              </a:rPr>
              <a:t>アウトカム（●年度）</a:t>
            </a:r>
            <a:r>
              <a:rPr lang="ja-JP" altLang="en-US" dirty="0">
                <a:latin typeface="+mn-ea"/>
              </a:rPr>
              <a:t>：</a:t>
            </a:r>
            <a:r>
              <a:rPr lang="ja-JP" altLang="en-US" dirty="0">
                <a:solidFill>
                  <a:schemeClr val="accent1"/>
                </a:solidFill>
                <a:latin typeface="+mn-ea"/>
              </a:rPr>
              <a:t>（例：顧客企業に対する●●についてのコスト削減</a:t>
            </a:r>
            <a:r>
              <a:rPr lang="en-US" altLang="ja-JP" dirty="0">
                <a:solidFill>
                  <a:schemeClr val="accent1"/>
                </a:solidFill>
                <a:latin typeface="+mn-ea"/>
              </a:rPr>
              <a:t>1/●</a:t>
            </a:r>
            <a:r>
              <a:rPr lang="ja-JP" altLang="en-US" dirty="0" err="1">
                <a:solidFill>
                  <a:schemeClr val="accent1"/>
                </a:solidFill>
                <a:latin typeface="+mn-ea"/>
              </a:rPr>
              <a:t>、</a:t>
            </a:r>
            <a:r>
              <a:rPr lang="en-US" altLang="ja-JP" dirty="0">
                <a:solidFill>
                  <a:schemeClr val="accent1"/>
                </a:solidFill>
                <a:latin typeface="+mn-ea"/>
              </a:rPr>
              <a:t>ARPU●</a:t>
            </a:r>
            <a:r>
              <a:rPr lang="ja-JP" altLang="en-US" dirty="0">
                <a:solidFill>
                  <a:schemeClr val="accent1"/>
                </a:solidFill>
                <a:latin typeface="+mn-ea"/>
              </a:rPr>
              <a:t>倍等）</a:t>
            </a:r>
            <a:endParaRPr lang="en-US" altLang="ja-JP" dirty="0">
              <a:solidFill>
                <a:schemeClr val="accent1"/>
              </a:solidFill>
              <a:latin typeface="+mn-ea"/>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8" name="スライド番号プレースホルダー 2">
            <a:extLst>
              <a:ext uri="{FF2B5EF4-FFF2-40B4-BE49-F238E27FC236}">
                <a16:creationId xmlns:a16="http://schemas.microsoft.com/office/drawing/2014/main" id="{1BFEF7C2-4B11-46F1-BFC3-9E3EC8E50E36}"/>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482723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3481504"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6" name="テキスト ボックス 15">
            <a:extLst>
              <a:ext uri="{FF2B5EF4-FFF2-40B4-BE49-F238E27FC236}">
                <a16:creationId xmlns:a16="http://schemas.microsoft.com/office/drawing/2014/main" id="{96540F7B-64BE-4BCD-EFFF-C5C10898525A}"/>
              </a:ext>
            </a:extLst>
          </p:cNvPr>
          <p:cNvSpPr txBox="1"/>
          <p:nvPr/>
        </p:nvSpPr>
        <p:spPr>
          <a:xfrm>
            <a:off x="413157" y="145350"/>
            <a:ext cx="11166395" cy="369332"/>
          </a:xfrm>
          <a:prstGeom prst="rect">
            <a:avLst/>
          </a:prstGeom>
          <a:noFill/>
        </p:spPr>
        <p:txBody>
          <a:bodyPr wrap="square" rtlCol="0">
            <a:spAutoFit/>
          </a:bodyPr>
          <a:lstStyle/>
          <a:p>
            <a:pPr marL="179388">
              <a:spcBef>
                <a:spcPts val="600"/>
              </a:spcBef>
            </a:pPr>
            <a:r>
              <a:rPr lang="ja-JP" altLang="en-US" b="1"/>
              <a:t>３</a:t>
            </a:r>
            <a:r>
              <a:rPr lang="en-US" altLang="ja-JP" b="1"/>
              <a:t>-</a:t>
            </a:r>
            <a:r>
              <a:rPr lang="ja-JP" altLang="en-US" b="1"/>
              <a:t>４　研究開発実施計画</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3130467613"/>
              </p:ext>
            </p:extLst>
          </p:nvPr>
        </p:nvGraphicFramePr>
        <p:xfrm>
          <a:off x="963261" y="677076"/>
          <a:ext cx="11035624"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815034">
                  <a:extLst>
                    <a:ext uri="{9D8B030D-6E8A-4147-A177-3AD203B41FA5}">
                      <a16:colId xmlns:a16="http://schemas.microsoft.com/office/drawing/2014/main" val="575689795"/>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a:solidFill>
                            <a:schemeClr val="bg1"/>
                          </a:solidFill>
                        </a:rPr>
                        <a:t>技術テーマ</a:t>
                      </a:r>
                      <a:r>
                        <a:rPr kumimoji="1" lang="en-US" altLang="ja-JP" sz="1000">
                          <a:solidFill>
                            <a:schemeClr val="bg1"/>
                          </a:solidFill>
                        </a:rPr>
                        <a:t>/</a:t>
                      </a:r>
                      <a:r>
                        <a:rPr kumimoji="1" lang="ja-JP" altLang="en-US" sz="1000">
                          <a:solidFill>
                            <a:schemeClr val="bg1"/>
                          </a:solidFill>
                        </a:rPr>
                        <a:t>担当</a:t>
                      </a:r>
                      <a:endParaRPr kumimoji="1" lang="en-US" altLang="ja-JP" sz="1050">
                        <a:solidFill>
                          <a:schemeClr val="bg1"/>
                        </a:solidFill>
                      </a:endParaRPr>
                    </a:p>
                    <a:p>
                      <a:pPr algn="ctr"/>
                      <a:r>
                        <a:rPr kumimoji="1" lang="ja-JP" altLang="en-US" sz="105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a:txBody>
                    <a:bodyPr/>
                    <a:lstStyle/>
                    <a:p>
                      <a:pPr algn="ctr"/>
                      <a:r>
                        <a:rPr kumimoji="1" lang="ja-JP" altLang="en-US" sz="1050">
                          <a:solidFill>
                            <a:schemeClr val="bg1"/>
                          </a:solidFill>
                        </a:rPr>
                        <a:t>過年度</a:t>
                      </a:r>
                    </a:p>
                  </a:txBody>
                  <a:tcPr anchor="ctr">
                    <a:lnL w="28575" cap="flat" cmpd="sng" algn="ctr">
                      <a:solidFill>
                        <a:schemeClr val="tx1"/>
                      </a:solidFill>
                      <a:prstDash val="solid"/>
                      <a:round/>
                      <a:headEnd type="none" w="med" len="med"/>
                      <a:tailEnd type="none" w="med" len="med"/>
                    </a:lnL>
                    <a:solidFill>
                      <a:srgbClr val="005298"/>
                    </a:solidFill>
                  </a:tcPr>
                </a:tc>
                <a:tc gridSpan="2">
                  <a:txBody>
                    <a:bodyPr/>
                    <a:lstStyle/>
                    <a:p>
                      <a:pPr algn="ctr"/>
                      <a:r>
                        <a:rPr kumimoji="1" lang="en-US" altLang="ja-JP" sz="1050">
                          <a:solidFill>
                            <a:schemeClr val="bg1"/>
                          </a:solidFill>
                        </a:rPr>
                        <a:t>2023</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2024</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2025</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2026</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2027</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2028</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2029</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2030</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a:t>研究開発項目２</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5074571"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4820298"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5387202"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5359281"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6191395"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6183436"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7002683"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978198"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7810791"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7774427"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7765611"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8579919"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6225316" y="4428372"/>
            <a:ext cx="5750822" cy="1309584"/>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2023</a:t>
            </a:r>
            <a:r>
              <a:rPr kumimoji="0" lang="ja-JP" altLang="en-US" sz="1000" kern="0" dirty="0">
                <a:solidFill>
                  <a:schemeClr val="bg1"/>
                </a:solidFill>
                <a:latin typeface="+mn-ea"/>
              </a:rPr>
              <a:t>年度第３四半期とし、それまでの技術シーズなどの達成状況があれば記載する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２</a:t>
            </a:r>
            <a:r>
              <a:rPr kumimoji="0" lang="en-US" altLang="ja-JP" sz="1000" b="0" i="0" u="none" strike="noStrike" kern="0" cap="none" spc="0" normalizeH="0" baseline="0" noProof="0" dirty="0">
                <a:ln>
                  <a:noFill/>
                </a:ln>
                <a:solidFill>
                  <a:schemeClr val="bg1"/>
                </a:solidFill>
                <a:effectLst/>
                <a:uLnTx/>
                <a:uFillTx/>
                <a:latin typeface="+mn-ea"/>
                <a:cs typeface="+mn-cs"/>
              </a:rPr>
              <a:t>-</a:t>
            </a:r>
            <a:r>
              <a:rPr kumimoji="0" lang="ja-JP" altLang="en-US" sz="1000" b="0" i="0" u="none" strike="noStrike" kern="0" cap="none" spc="0" normalizeH="0" baseline="0" noProof="0" dirty="0">
                <a:ln>
                  <a:noFill/>
                </a:ln>
                <a:solidFill>
                  <a:schemeClr val="bg1"/>
                </a:solidFill>
                <a:effectLst/>
                <a:uLnTx/>
                <a:uFillTx/>
                <a:latin typeface="+mn-ea"/>
                <a:cs typeface="+mn-cs"/>
              </a:rPr>
              <a:t>３</a:t>
            </a:r>
            <a:r>
              <a:rPr kumimoji="0" lang="en-US" altLang="ja-JP" sz="1000" b="0" i="0" u="none" strike="noStrike" kern="0" cap="none" spc="0" normalizeH="0" baseline="0" noProof="0" dirty="0">
                <a:ln>
                  <a:noFill/>
                </a:ln>
                <a:solidFill>
                  <a:schemeClr val="bg1"/>
                </a:solidFill>
                <a:effectLst/>
                <a:uLnTx/>
                <a:uFillTx/>
                <a:latin typeface="+mn-ea"/>
                <a:cs typeface="+mn-cs"/>
              </a:rPr>
              <a:t>-</a:t>
            </a:r>
            <a:r>
              <a:rPr kumimoji="0" lang="ja-JP" altLang="en-US" sz="1000" b="0" i="0" u="none" strike="noStrike" kern="0" cap="none" spc="0" normalizeH="0" baseline="0" noProof="0" dirty="0">
                <a:ln>
                  <a:noFill/>
                </a:ln>
                <a:solidFill>
                  <a:schemeClr val="bg1"/>
                </a:solidFill>
                <a:effectLst/>
                <a:uLnTx/>
                <a:uFillTx/>
                <a:latin typeface="+mn-ea"/>
                <a:cs typeface="+mn-cs"/>
              </a:rPr>
              <a:t>３ 事業計画と一体的に示しても差し支えない</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5820219"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5792298"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6624412"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6616453"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8234972"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8207051"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9039165"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9031206"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7409921"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7401962"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984648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983852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5820219"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7232021"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8140418"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9643655"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7216181"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8497144"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7614580"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10035339"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4" name="直線矢印コネクタ 158">
            <a:extLst>
              <a:ext uri="{FF2B5EF4-FFF2-40B4-BE49-F238E27FC236}">
                <a16:creationId xmlns:a16="http://schemas.microsoft.com/office/drawing/2014/main" id="{5F8D2EB6-3860-637C-A7EE-75282D274446}"/>
              </a:ext>
            </a:extLst>
          </p:cNvPr>
          <p:cNvCxnSpPr>
            <a:cxnSpLocks/>
          </p:cNvCxnSpPr>
          <p:nvPr/>
        </p:nvCxnSpPr>
        <p:spPr>
          <a:xfrm>
            <a:off x="3773623" y="1382759"/>
            <a:ext cx="777437" cy="0"/>
          </a:xfrm>
          <a:prstGeom prst="straightConnector1">
            <a:avLst/>
          </a:prstGeom>
          <a:noFill/>
          <a:ln w="25400" cap="rnd" cmpd="sng" algn="ctr">
            <a:solidFill>
              <a:sysClr val="windowText" lastClr="000000">
                <a:lumMod val="60000"/>
                <a:lumOff val="40000"/>
              </a:sysClr>
            </a:solidFill>
            <a:prstDash val="lgDash"/>
            <a:round/>
            <a:headEnd type="none"/>
            <a:tailEnd type="arrow"/>
          </a:ln>
          <a:effectLst/>
        </p:spPr>
      </p:cxnSp>
      <p:sp>
        <p:nvSpPr>
          <p:cNvPr id="236" name="テキスト ボックス 216">
            <a:extLst>
              <a:ext uri="{FF2B5EF4-FFF2-40B4-BE49-F238E27FC236}">
                <a16:creationId xmlns:a16="http://schemas.microsoft.com/office/drawing/2014/main" id="{AE7F6129-F349-E17F-EF42-32FB20D556DC}"/>
              </a:ext>
            </a:extLst>
          </p:cNvPr>
          <p:cNvSpPr txBox="1"/>
          <p:nvPr/>
        </p:nvSpPr>
        <p:spPr>
          <a:xfrm>
            <a:off x="3701356" y="1137544"/>
            <a:ext cx="921328"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関連●●技術</a:t>
            </a:r>
            <a:endParaRPr kumimoji="0" lang="en-US" sz="900" b="0" i="1" u="none" strike="noStrike" kern="0" cap="none" spc="0" normalizeH="0" baseline="0" noProof="0" dirty="0">
              <a:ln>
                <a:noFill/>
              </a:ln>
              <a:solidFill>
                <a:srgbClr val="005298"/>
              </a:solidFill>
              <a:effectLst/>
              <a:uLnTx/>
              <a:uFillTx/>
              <a:latin typeface="+mn-ea"/>
              <a:cs typeface="+mn-cs"/>
            </a:endParaRPr>
          </a:p>
        </p:txBody>
      </p:sp>
      <p:cxnSp>
        <p:nvCxnSpPr>
          <p:cNvPr id="237" name="直線矢印コネクタ 158">
            <a:extLst>
              <a:ext uri="{FF2B5EF4-FFF2-40B4-BE49-F238E27FC236}">
                <a16:creationId xmlns:a16="http://schemas.microsoft.com/office/drawing/2014/main" id="{EAA2F158-CDDE-D4CC-A513-D428804867B5}"/>
              </a:ext>
            </a:extLst>
          </p:cNvPr>
          <p:cNvCxnSpPr>
            <a:cxnSpLocks/>
          </p:cNvCxnSpPr>
          <p:nvPr/>
        </p:nvCxnSpPr>
        <p:spPr>
          <a:xfrm>
            <a:off x="4613141" y="1378959"/>
            <a:ext cx="406289" cy="8870"/>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6528974"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7343282"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979544"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7260507"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9005672"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9819980"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8452081"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9733044"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5074569"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4820296"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5387200"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5359279"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6191393"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6183434"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7002681"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978196"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7810789"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7774425"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7765609"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8579917"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5820217"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5792296"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6624410"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6616451"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8234970"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8207049"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9039163"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9031204"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7409919"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7401960"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984648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983852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5820217"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7232019"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8140416"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9643653"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7216179"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8497142"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6528972"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7343280"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979542"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7260505"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9005670"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9819978"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8452079"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9733042"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90" name="スライド番号プレースホルダー 2">
            <a:extLst>
              <a:ext uri="{FF2B5EF4-FFF2-40B4-BE49-F238E27FC236}">
                <a16:creationId xmlns:a16="http://schemas.microsoft.com/office/drawing/2014/main" id="{32F8BF60-F419-4C73-8ECE-287CDD6A7972}"/>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5019430"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8307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316266"/>
            <a:ext cx="11166395" cy="1077218"/>
          </a:xfrm>
          <a:prstGeom prst="rect">
            <a:avLst/>
          </a:prstGeom>
          <a:noFill/>
        </p:spPr>
        <p:txBody>
          <a:bodyPr wrap="square" rtlCol="0">
            <a:spAutoFit/>
          </a:bodyPr>
          <a:lstStyle/>
          <a:p>
            <a:pPr>
              <a:spcBef>
                <a:spcPts val="600"/>
              </a:spcBef>
            </a:pPr>
            <a:r>
              <a:rPr lang="ja-JP" altLang="en-US" b="1"/>
              <a:t>４　政府の取組との関連性</a:t>
            </a:r>
          </a:p>
          <a:p>
            <a:pPr marL="179388">
              <a:spcBef>
                <a:spcPts val="600"/>
              </a:spcBef>
            </a:pPr>
            <a:r>
              <a:rPr lang="ja-JP" altLang="en-US" b="1"/>
              <a:t>４</a:t>
            </a:r>
            <a:r>
              <a:rPr lang="en-US" altLang="ja-JP" b="1"/>
              <a:t>-</a:t>
            </a:r>
            <a:r>
              <a:rPr lang="ja-JP" altLang="en-US" b="1"/>
              <a:t>１　提案課題と政策の関連、寄与</a:t>
            </a:r>
          </a:p>
          <a:p>
            <a:pPr marL="444500">
              <a:spcBef>
                <a:spcPts val="600"/>
              </a:spcBef>
            </a:pPr>
            <a:r>
              <a:rPr lang="ja-JP" altLang="en-US">
                <a:solidFill>
                  <a:schemeClr val="accent1"/>
                </a:solidFill>
              </a:rPr>
              <a:t>＜提案課題と政策（又は政策目標）との関連及び寄与について記載する＞</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a:t>４</a:t>
            </a:r>
            <a:r>
              <a:rPr lang="en-US" altLang="ja-JP" b="1"/>
              <a:t>-</a:t>
            </a:r>
            <a:r>
              <a:rPr lang="ja-JP" altLang="en-US" b="1"/>
              <a:t>２　政策が記載された政策文書名と該当箇所</a:t>
            </a:r>
          </a:p>
          <a:p>
            <a:pPr marL="939800" indent="-222250">
              <a:spcBef>
                <a:spcPts val="600"/>
              </a:spcBef>
            </a:pPr>
            <a:r>
              <a:rPr lang="ja-JP" altLang="en-US">
                <a:solidFill>
                  <a:schemeClr val="accent1"/>
                </a:solidFill>
              </a:rPr>
              <a:t>＜４</a:t>
            </a:r>
            <a:r>
              <a:rPr lang="en-US" altLang="ja-JP">
                <a:solidFill>
                  <a:schemeClr val="accent1"/>
                </a:solidFill>
              </a:rPr>
              <a:t>-</a:t>
            </a:r>
            <a:r>
              <a:rPr lang="ja-JP" altLang="en-US">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4097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D843A0A-DAD8-7B0F-659F-5CD917D09FF1}"/>
              </a:ext>
            </a:extLst>
          </p:cNvPr>
          <p:cNvSpPr txBox="1"/>
          <p:nvPr/>
        </p:nvSpPr>
        <p:spPr>
          <a:xfrm>
            <a:off x="206238" y="148038"/>
            <a:ext cx="5150840" cy="369332"/>
          </a:xfrm>
          <a:prstGeom prst="rect">
            <a:avLst/>
          </a:prstGeom>
          <a:noFill/>
        </p:spPr>
        <p:txBody>
          <a:bodyPr wrap="square" rtlCol="0">
            <a:spAutoFit/>
          </a:bodyPr>
          <a:lstStyle/>
          <a:p>
            <a:r>
              <a:rPr kumimoji="1" lang="ja-JP" altLang="en-US" b="1" dirty="0"/>
              <a:t>（参考）事業、システム、商材の概念（例）</a:t>
            </a:r>
          </a:p>
        </p:txBody>
      </p:sp>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Tree>
    <p:extLst>
      <p:ext uri="{BB962C8B-B14F-4D97-AF65-F5344CB8AC3E}">
        <p14:creationId xmlns:p14="http://schemas.microsoft.com/office/powerpoint/2010/main" val="2489057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5737</Words>
  <Application>Microsoft Office PowerPoint</Application>
  <PresentationFormat>ワイド画面</PresentationFormat>
  <Paragraphs>689</Paragraphs>
  <Slides>27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27</vt:i4>
      </vt:variant>
    </vt:vector>
  </HeadingPairs>
  <TitlesOfParts>
    <vt:vector size="36" baseType="lpstr">
      <vt:lpstr>Meiryo UI</vt:lpstr>
      <vt:lpstr>メイリオ</vt:lpstr>
      <vt:lpstr>游ゴシック</vt:lpstr>
      <vt:lpstr>游ゴシック Light</vt:lpstr>
      <vt:lpstr>游明朝</vt:lpstr>
      <vt:lpstr>Arial</vt:lpstr>
      <vt:lpstr>Trebuchet MS</vt:lpstr>
      <vt:lpstr>Wingdings</vt:lpstr>
      <vt:lpstr>Office テーマ</vt:lpstr>
      <vt:lpstr>（提案課題）</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2023-04-26T23:45:14Z</dcterms:modified>
</cp:coreProperties>
</file>