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4"/>
    <p:sldMasterId id="2147483657" r:id="rId5"/>
  </p:sldMasterIdLst>
  <p:notesMasterIdLst>
    <p:notesMasterId r:id="rId39"/>
  </p:notesMasterIdLst>
  <p:handoutMasterIdLst>
    <p:handoutMasterId r:id="rId40"/>
  </p:handoutMasterIdLst>
  <p:sldIdLst>
    <p:sldId id="309" r:id="rId6"/>
    <p:sldId id="286" r:id="rId7"/>
    <p:sldId id="257" r:id="rId8"/>
    <p:sldId id="260" r:id="rId9"/>
    <p:sldId id="261" r:id="rId10"/>
    <p:sldId id="277" r:id="rId11"/>
    <p:sldId id="273" r:id="rId12"/>
    <p:sldId id="262" r:id="rId13"/>
    <p:sldId id="285" r:id="rId14"/>
    <p:sldId id="263" r:id="rId15"/>
    <p:sldId id="278" r:id="rId16"/>
    <p:sldId id="264" r:id="rId17"/>
    <p:sldId id="268" r:id="rId18"/>
    <p:sldId id="279" r:id="rId19"/>
    <p:sldId id="306" r:id="rId20"/>
    <p:sldId id="307" r:id="rId21"/>
    <p:sldId id="266" r:id="rId22"/>
    <p:sldId id="267" r:id="rId23"/>
    <p:sldId id="284" r:id="rId24"/>
    <p:sldId id="289" r:id="rId25"/>
    <p:sldId id="308" r:id="rId26"/>
    <p:sldId id="269" r:id="rId27"/>
    <p:sldId id="295" r:id="rId28"/>
    <p:sldId id="296" r:id="rId29"/>
    <p:sldId id="297" r:id="rId30"/>
    <p:sldId id="298" r:id="rId31"/>
    <p:sldId id="299" r:id="rId32"/>
    <p:sldId id="275" r:id="rId33"/>
    <p:sldId id="276" r:id="rId34"/>
    <p:sldId id="294" r:id="rId35"/>
    <p:sldId id="281" r:id="rId36"/>
    <p:sldId id="282" r:id="rId37"/>
    <p:sldId id="293" r:id="rId3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BFCFEB"/>
    <a:srgbClr val="4076C2"/>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44" autoAdjust="0"/>
    <p:restoredTop sz="86386" autoAdjust="0"/>
  </p:normalViewPr>
  <p:slideViewPr>
    <p:cSldViewPr snapToGrid="0">
      <p:cViewPr varScale="1">
        <p:scale>
          <a:sx n="93" d="100"/>
          <a:sy n="93" d="100"/>
        </p:scale>
        <p:origin x="1452"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2025/4/9</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2025/4/9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82578-5456-46EF-9345-BF5CC6E77A9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9875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182578-5456-46EF-9345-BF5CC6E77A9B}" type="slidenum">
              <a:rPr kumimoji="1" lang="ja-JP" altLang="en-US" smtClean="0"/>
              <a:t>28</a:t>
            </a:fld>
            <a:endParaRPr kumimoji="1" lang="ja-JP" altLang="en-US"/>
          </a:p>
        </p:txBody>
      </p:sp>
    </p:spTree>
    <p:extLst>
      <p:ext uri="{BB962C8B-B14F-4D97-AF65-F5344CB8AC3E}">
        <p14:creationId xmlns:p14="http://schemas.microsoft.com/office/powerpoint/2010/main" val="1056395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33</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85866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02364" y="6575047"/>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58087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261799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130794736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273170"/>
            <a:ext cx="9144000" cy="475012"/>
          </a:xfrm>
        </p:spPr>
        <p:txBody>
          <a:bodyPr>
            <a:normAutofit/>
          </a:bodyPr>
          <a:lstStyle/>
          <a:p>
            <a:pPr algn="l"/>
            <a:r>
              <a:rPr lang="ja-JP" altLang="en-US" dirty="0">
                <a:solidFill>
                  <a:schemeClr val="tx1"/>
                </a:solidFill>
              </a:rPr>
              <a:t>提案者名：</a:t>
            </a:r>
            <a:r>
              <a:rPr lang="en-US" altLang="ja-JP" dirty="0">
                <a:solidFill>
                  <a:schemeClr val="accent1"/>
                </a:solidFill>
              </a:rPr>
              <a:t>A</a:t>
            </a:r>
            <a:r>
              <a:rPr lang="ja-JP" altLang="en-US" dirty="0">
                <a:solidFill>
                  <a:schemeClr val="accent1"/>
                </a:solidFill>
              </a:rPr>
              <a:t>社（代表提案者）、</a:t>
            </a:r>
            <a:r>
              <a:rPr lang="en-US" altLang="ja-JP" dirty="0">
                <a:solidFill>
                  <a:schemeClr val="accent1"/>
                </a:solidFill>
              </a:rPr>
              <a:t>B</a:t>
            </a:r>
            <a:r>
              <a:rPr lang="ja-JP" altLang="en-US" dirty="0">
                <a:solidFill>
                  <a:schemeClr val="accent1"/>
                </a:solidFill>
              </a:rPr>
              <a:t>社（共同提案者）</a:t>
            </a:r>
            <a:r>
              <a:rPr lang="en-US" altLang="ja-JP" dirty="0">
                <a:solidFill>
                  <a:schemeClr val="accent1"/>
                </a:solidFill>
              </a:rPr>
              <a:t>…</a:t>
            </a:r>
            <a:endParaRPr kumimoji="1" lang="ja-JP" altLang="en-US" dirty="0">
              <a:solidFill>
                <a:schemeClr val="accent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1" y="2343622"/>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＜記載に当たっての注意事項＞</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ワードの</a:t>
            </a:r>
            <a:r>
              <a:rPr kumimoji="1" lang="ja-JP" altLang="en-US" sz="1100" b="1"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提案書本体の内容を説明する資料として作成する</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本様式の各項目に係る情報は記載例を参考に記載すること。記載内容に基づき採択評価が実施されるため、伝えるべき内容は必ず記載すること。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記載にあたっては、「情報通信審議会 革新的情報通信技術</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WG</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とりまとめ」（</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hlinkClick r:id="rId2">
                  <a:extLst>
                    <a:ext uri="{A12FA001-AC4F-418D-AE19-62706E023703}">
                      <ahyp:hlinkClr xmlns:ahyp="http://schemas.microsoft.com/office/drawing/2018/hyperlinkcolor" val="tx"/>
                    </a:ext>
                  </a:extLst>
                </a:hlinkClick>
              </a:rPr>
              <a:t>https://www.soumu.go.jp/main_content/000867569.pdf</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）における「事業面からの評価項目」について十分検討いただき、</a:t>
            </a:r>
            <a:r>
              <a:rPr kumimoji="1" lang="ja-JP" altLang="en-US" sz="1100" b="1"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特に以下の内容を必ず記載する</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市場機会の認識　「</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Where</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」（どこで（＝誰に対して））「</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When</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」（いつ（頃））</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事業内容、競争優位性　「</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What</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」（何を）、「</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Why</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」（なぜ）</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経営コミットメント・事業計画・推進体制　「</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Who</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」（誰が）、「</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How</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」（どうやって）</a:t>
            </a:r>
          </a:p>
          <a:p>
            <a:pPr marL="538163" marR="0" lvl="0" indent="0" algn="l" defTabSz="914400" rtl="0" eaLnBrk="1" fontAlgn="auto" latinLnBrk="0" hangingPunct="1">
              <a:lnSpc>
                <a:spcPct val="100000"/>
              </a:lnSpc>
              <a:spcBef>
                <a:spcPts val="60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　今後実施する予定の取組や構想段階の内容を含む。</a:t>
            </a: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事実・データ等の記載は、その出典を明記すること。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各ページの記載ガイド（青色のボックス）は提出時に削除すること。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必要に応じて、参考資料（自由様式）を挿入して差し支えない。</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提出された本提案書の情報は本基金事業以外の目的に使用しない。国立研究開発法人情報通信研究機構（</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）が設置する外部評価委員会の委員、</a:t>
            </a:r>
            <a:r>
              <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の担当者及び総務省の担当者以外には提供しない。</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１－１項及び１－２項は公表文書に使用することがあるため、対外的に公表して問題ない内容とすること。２項以降の内容は対外的な公表は行わない。</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金額は、原則、消費税抜の額を記載すること。</a:t>
            </a:r>
            <a:endParaRPr kumimoji="1" lang="en-US" altLang="ja-JP" sz="11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p:txBody>
      </p:sp>
      <p:sp>
        <p:nvSpPr>
          <p:cNvPr id="9" name="正方形/長方形 8">
            <a:extLst>
              <a:ext uri="{FF2B5EF4-FFF2-40B4-BE49-F238E27FC236}">
                <a16:creationId xmlns:a16="http://schemas.microsoft.com/office/drawing/2014/main" id="{E4FC66F0-5786-5F02-524F-238CA139E082}"/>
              </a:ext>
            </a:extLst>
          </p:cNvPr>
          <p:cNvSpPr/>
          <p:nvPr/>
        </p:nvSpPr>
        <p:spPr>
          <a:xfrm>
            <a:off x="2003254" y="3460776"/>
            <a:ext cx="9467671" cy="13668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978636" y="285082"/>
            <a:ext cx="954107"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(R7.4 </a:t>
            </a: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版</a:t>
            </a:r>
            <a:r>
              <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a:t>
            </a:r>
            <a:endParaRPr kumimoji="1" lang="ja-JP" altLang="en-US" sz="1050" b="0" i="0" u="none" strike="noStrike" kern="1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8" name="四角形吹き出し 18">
            <a:extLst>
              <a:ext uri="{FF2B5EF4-FFF2-40B4-BE49-F238E27FC236}">
                <a16:creationId xmlns:a16="http://schemas.microsoft.com/office/drawing/2014/main" id="{EA3BA991-53A3-40BA-2A61-47A9C308DA57}"/>
              </a:ext>
            </a:extLst>
          </p:cNvPr>
          <p:cNvSpPr/>
          <p:nvPr/>
        </p:nvSpPr>
        <p:spPr>
          <a:xfrm>
            <a:off x="7700210" y="336947"/>
            <a:ext cx="3100541" cy="491641"/>
          </a:xfrm>
          <a:prstGeom prst="wedgeRectCallout">
            <a:avLst>
              <a:gd name="adj1" fmla="val -64137"/>
              <a:gd name="adj2" fmla="val 1887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研究開発プロジェクト候補一覧のうち該当するプロジェクト名を記載する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9488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627296"/>
            <a:ext cx="9144000" cy="475012"/>
          </a:xfrm>
        </p:spPr>
        <p:txBody>
          <a:bodyPr>
            <a:normAutofit/>
          </a:bodyPr>
          <a:lstStyle/>
          <a:p>
            <a:pPr algn="l"/>
            <a:r>
              <a:rPr lang="ja-JP" altLang="en-US" dirty="0">
                <a:solidFill>
                  <a:schemeClr val="tx1"/>
                </a:solidFill>
              </a:rPr>
              <a:t>提供者名：</a:t>
            </a:r>
            <a:r>
              <a:rPr lang="en-US" altLang="ja-JP" dirty="0">
                <a:solidFill>
                  <a:schemeClr val="tx1"/>
                </a:solidFill>
              </a:rPr>
              <a:t>A</a:t>
            </a:r>
            <a:r>
              <a:rPr lang="ja-JP" altLang="en-US" dirty="0">
                <a:solidFill>
                  <a:schemeClr val="tx1"/>
                </a:solidFill>
              </a:rPr>
              <a:t>社（代表提案者）、</a:t>
            </a:r>
            <a:r>
              <a:rPr lang="en-US" altLang="ja-JP" dirty="0">
                <a:solidFill>
                  <a:schemeClr val="tx1"/>
                </a:solidFill>
              </a:rPr>
              <a:t>B</a:t>
            </a:r>
            <a:r>
              <a:rPr lang="ja-JP" altLang="en-US" dirty="0">
                <a:solidFill>
                  <a:schemeClr val="tx1"/>
                </a:solidFill>
              </a:rPr>
              <a:t>社（共同提案者）</a:t>
            </a:r>
            <a:r>
              <a:rPr lang="en-US" altLang="ja-JP" dirty="0">
                <a:solidFill>
                  <a:schemeClr val="tx1"/>
                </a:solidFill>
              </a:rPr>
              <a:t>…</a:t>
            </a:r>
            <a:endParaRPr kumimoji="1" lang="ja-JP" altLang="en-US" dirty="0">
              <a:solidFill>
                <a:schemeClr val="tx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0" y="2254751"/>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solidFill>
                  <a:schemeClr val="tx1"/>
                </a:solidFill>
                <a:latin typeface="+mn-ea"/>
                <a:ea typeface="+mn-ea"/>
              </a:rPr>
              <a:t>＜記載に当たっての注意事項＞</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ワードの</a:t>
            </a:r>
            <a:r>
              <a:rPr lang="ja-JP" altLang="en-US" sz="1100" b="1" dirty="0">
                <a:solidFill>
                  <a:schemeClr val="tx1"/>
                </a:solidFill>
                <a:latin typeface="+mn-ea"/>
                <a:ea typeface="+mn-ea"/>
              </a:rPr>
              <a:t>提案書本体の内容を説明する資料として作成する</a:t>
            </a:r>
            <a:r>
              <a:rPr lang="ja-JP" altLang="en-US" sz="1100" dirty="0">
                <a:solidFill>
                  <a:schemeClr val="tx1"/>
                </a:solidFill>
                <a:latin typeface="+mn-ea"/>
                <a:ea typeface="+mn-ea"/>
              </a:rPr>
              <a:t>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b="1" dirty="0">
                <a:solidFill>
                  <a:schemeClr val="tx1"/>
                </a:solidFill>
                <a:latin typeface="+mn-ea"/>
                <a:ea typeface="+mn-ea"/>
              </a:rPr>
              <a:t>様式の項目に従って、現時点で記載できる範囲で、できる限り具体的に記入の上、提案すること。</a:t>
            </a:r>
          </a:p>
          <a:p>
            <a:pPr marL="360363" indent="-176213">
              <a:lnSpc>
                <a:spcPct val="100000"/>
              </a:lnSpc>
              <a:spcBef>
                <a:spcPts val="600"/>
              </a:spcBef>
              <a:buFont typeface="Arial" panose="020B0604020202020204" pitchFamily="34" charset="0"/>
              <a:buChar char="•"/>
            </a:pPr>
            <a:r>
              <a:rPr lang="ja-JP" altLang="en-US" sz="1100" b="1" dirty="0">
                <a:solidFill>
                  <a:schemeClr val="tx1"/>
                </a:solidFill>
                <a:latin typeface="+mn-ea"/>
                <a:ea typeface="+mn-ea"/>
              </a:rPr>
              <a:t>各項目には、真に必要な説明・表・グラフ等のみ記載することとし、関連する説明・表・グラフ等は補足資料として</a:t>
            </a:r>
            <a:r>
              <a:rPr lang="en-US" altLang="ja-JP" sz="1100" b="1" dirty="0">
                <a:solidFill>
                  <a:schemeClr val="tx1"/>
                </a:solidFill>
                <a:latin typeface="+mn-ea"/>
                <a:ea typeface="+mn-ea"/>
              </a:rPr>
              <a:t>『</a:t>
            </a:r>
            <a:r>
              <a:rPr lang="ja-JP" altLang="en-US" sz="1100" b="1" dirty="0">
                <a:solidFill>
                  <a:schemeClr val="tx1"/>
                </a:solidFill>
                <a:latin typeface="+mn-ea"/>
                <a:ea typeface="+mn-ea"/>
              </a:rPr>
              <a:t>８　その他</a:t>
            </a:r>
            <a:r>
              <a:rPr lang="en-US" altLang="ja-JP" sz="1100" b="1" dirty="0">
                <a:solidFill>
                  <a:schemeClr val="tx1"/>
                </a:solidFill>
                <a:latin typeface="+mn-ea"/>
                <a:ea typeface="+mn-ea"/>
              </a:rPr>
              <a:t>』</a:t>
            </a:r>
            <a:r>
              <a:rPr lang="ja-JP" altLang="en-US" sz="1100" b="1" dirty="0">
                <a:solidFill>
                  <a:schemeClr val="tx1"/>
                </a:solidFill>
                <a:latin typeface="+mn-ea"/>
                <a:ea typeface="+mn-ea"/>
              </a:rPr>
              <a:t>に記載すること。</a:t>
            </a:r>
            <a:endParaRPr lang="en-US" altLang="ja-JP" sz="1100" b="1"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記載にあたっては、「情報通信審議会 革新的情報通信技術</a:t>
            </a:r>
            <a:r>
              <a:rPr kumimoji="1" lang="en-US" altLang="ja-JP" sz="1100" dirty="0">
                <a:solidFill>
                  <a:schemeClr val="tx1"/>
                </a:solidFill>
                <a:latin typeface="+mn-ea"/>
                <a:ea typeface="+mn-ea"/>
              </a:rPr>
              <a:t>WG</a:t>
            </a:r>
            <a:r>
              <a:rPr kumimoji="1" lang="ja-JP" altLang="en-US" sz="1100" dirty="0">
                <a:solidFill>
                  <a:schemeClr val="tx1"/>
                </a:solidFill>
                <a:latin typeface="+mn-ea"/>
                <a:ea typeface="+mn-ea"/>
              </a:rPr>
              <a:t>とりまとめ」（</a:t>
            </a:r>
            <a:r>
              <a:rPr kumimoji="1" lang="en-US" altLang="ja-JP" sz="1100" dirty="0">
                <a:solidFill>
                  <a:schemeClr val="tx1"/>
                </a:solidFill>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solidFill>
                  <a:schemeClr val="tx1"/>
                </a:solidFill>
                <a:latin typeface="+mn-ea"/>
                <a:ea typeface="+mn-ea"/>
              </a:rPr>
              <a:t>）における「事業面からの評価項目」について十分検討いただき、</a:t>
            </a:r>
            <a:r>
              <a:rPr kumimoji="1" lang="ja-JP" altLang="en-US" sz="1100" b="1" dirty="0">
                <a:solidFill>
                  <a:schemeClr val="tx1"/>
                </a:solidFill>
                <a:latin typeface="+mn-ea"/>
                <a:ea typeface="+mn-ea"/>
              </a:rPr>
              <a:t>特に以下の内容を必ず記載する</a:t>
            </a:r>
            <a:r>
              <a:rPr kumimoji="1" lang="ja-JP" altLang="en-US" sz="1100" dirty="0">
                <a:solidFill>
                  <a:schemeClr val="tx1"/>
                </a:solidFill>
                <a:latin typeface="+mn-ea"/>
                <a:ea typeface="+mn-ea"/>
              </a:rPr>
              <a:t>こと。</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市場機会の認識　「</a:t>
            </a:r>
            <a:r>
              <a:rPr kumimoji="1" lang="en-US" altLang="ja-JP" sz="1100" dirty="0">
                <a:solidFill>
                  <a:schemeClr val="tx1"/>
                </a:solidFill>
                <a:latin typeface="+mn-ea"/>
                <a:ea typeface="+mn-ea"/>
              </a:rPr>
              <a:t>Where</a:t>
            </a:r>
            <a:r>
              <a:rPr kumimoji="1" lang="ja-JP" altLang="en-US" sz="1100" dirty="0">
                <a:solidFill>
                  <a:schemeClr val="tx1"/>
                </a:solidFill>
                <a:latin typeface="+mn-ea"/>
                <a:ea typeface="+mn-ea"/>
              </a:rPr>
              <a:t>」（どこで（＝誰に対して））「</a:t>
            </a:r>
            <a:r>
              <a:rPr kumimoji="1" lang="en-US" altLang="ja-JP" sz="1100" dirty="0">
                <a:solidFill>
                  <a:schemeClr val="tx1"/>
                </a:solidFill>
                <a:latin typeface="+mn-ea"/>
                <a:ea typeface="+mn-ea"/>
              </a:rPr>
              <a:t>When</a:t>
            </a:r>
            <a:r>
              <a:rPr kumimoji="1" lang="ja-JP" altLang="en-US" sz="1100" dirty="0">
                <a:solidFill>
                  <a:schemeClr val="tx1"/>
                </a:solidFill>
                <a:latin typeface="+mn-ea"/>
                <a:ea typeface="+mn-ea"/>
              </a:rPr>
              <a:t>」（いつ（頃））</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事業内容、競争優位性　「</a:t>
            </a:r>
            <a:r>
              <a:rPr kumimoji="1" lang="en-US" altLang="ja-JP" sz="1100" dirty="0">
                <a:solidFill>
                  <a:schemeClr val="tx1"/>
                </a:solidFill>
                <a:latin typeface="+mn-ea"/>
                <a:ea typeface="+mn-ea"/>
              </a:rPr>
              <a:t>What</a:t>
            </a:r>
            <a:r>
              <a:rPr kumimoji="1" lang="ja-JP" altLang="en-US" sz="1100" dirty="0">
                <a:solidFill>
                  <a:schemeClr val="tx1"/>
                </a:solidFill>
                <a:latin typeface="+mn-ea"/>
                <a:ea typeface="+mn-ea"/>
              </a:rPr>
              <a:t>」（何を）、「</a:t>
            </a:r>
            <a:r>
              <a:rPr kumimoji="1" lang="en-US" altLang="ja-JP" sz="1100" dirty="0">
                <a:solidFill>
                  <a:schemeClr val="tx1"/>
                </a:solidFill>
                <a:latin typeface="+mn-ea"/>
                <a:ea typeface="+mn-ea"/>
              </a:rPr>
              <a:t>Why</a:t>
            </a:r>
            <a:r>
              <a:rPr kumimoji="1" lang="ja-JP" altLang="en-US" sz="1100" dirty="0">
                <a:solidFill>
                  <a:schemeClr val="tx1"/>
                </a:solidFill>
                <a:latin typeface="+mn-ea"/>
                <a:ea typeface="+mn-ea"/>
              </a:rPr>
              <a:t>」（なぜ）</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経営コミットメント・事業計画・推進体制　「</a:t>
            </a:r>
            <a:r>
              <a:rPr kumimoji="1" lang="en-US" altLang="ja-JP" sz="1100" dirty="0">
                <a:solidFill>
                  <a:schemeClr val="tx1"/>
                </a:solidFill>
                <a:latin typeface="+mn-ea"/>
                <a:ea typeface="+mn-ea"/>
              </a:rPr>
              <a:t>Who</a:t>
            </a:r>
            <a:r>
              <a:rPr kumimoji="1" lang="ja-JP" altLang="en-US" sz="1100" dirty="0">
                <a:solidFill>
                  <a:schemeClr val="tx1"/>
                </a:solidFill>
                <a:latin typeface="+mn-ea"/>
                <a:ea typeface="+mn-ea"/>
              </a:rPr>
              <a:t>」（誰が）、「</a:t>
            </a:r>
            <a:r>
              <a:rPr kumimoji="1" lang="en-US" altLang="ja-JP" sz="1100" dirty="0">
                <a:solidFill>
                  <a:schemeClr val="tx1"/>
                </a:solidFill>
                <a:latin typeface="+mn-ea"/>
                <a:ea typeface="+mn-ea"/>
              </a:rPr>
              <a:t>How</a:t>
            </a:r>
            <a:r>
              <a:rPr kumimoji="1" lang="ja-JP" altLang="en-US" sz="1100" dirty="0">
                <a:solidFill>
                  <a:schemeClr val="tx1"/>
                </a:solidFill>
                <a:latin typeface="+mn-ea"/>
                <a:ea typeface="+mn-ea"/>
              </a:rPr>
              <a:t>」（どうやって）</a:t>
            </a:r>
          </a:p>
          <a:p>
            <a:pPr marL="538163">
              <a:lnSpc>
                <a:spcPct val="100000"/>
              </a:lnSpc>
              <a:spcBef>
                <a:spcPts val="600"/>
              </a:spcBef>
            </a:pPr>
            <a:r>
              <a:rPr kumimoji="1" lang="en-US" altLang="ja-JP" sz="1100" dirty="0">
                <a:solidFill>
                  <a:schemeClr val="tx1"/>
                </a:solidFill>
                <a:latin typeface="+mn-ea"/>
                <a:ea typeface="+mn-ea"/>
              </a:rPr>
              <a:t>※</a:t>
            </a:r>
            <a:r>
              <a:rPr kumimoji="1" lang="ja-JP" altLang="en-US" sz="1100" dirty="0">
                <a:solidFill>
                  <a:schemeClr val="tx1"/>
                </a:solidFill>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事実・データ等の記載は、その出典を明記すること。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各ページの記載ガイド（青色のボックス）は提出時に削除すること。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必要に応じて、参考資料（自由様式）を挿入して差し支えない。</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提出された本提案書の情報は本基金事業以外の目的には使用しない。国立研究開発法人情報通信研究機構（</a:t>
            </a:r>
            <a:r>
              <a:rPr lang="en-US" altLang="ja-JP" sz="1100" dirty="0">
                <a:solidFill>
                  <a:schemeClr val="tx1"/>
                </a:solidFill>
                <a:latin typeface="+mn-ea"/>
                <a:ea typeface="+mn-ea"/>
              </a:rPr>
              <a:t>NICT</a:t>
            </a:r>
            <a:r>
              <a:rPr lang="ja-JP" altLang="en-US" sz="1100" dirty="0">
                <a:solidFill>
                  <a:schemeClr val="tx1"/>
                </a:solidFill>
                <a:latin typeface="+mn-ea"/>
                <a:ea typeface="+mn-ea"/>
              </a:rPr>
              <a:t>）が設置する外部評価委員会の委員、</a:t>
            </a:r>
            <a:r>
              <a:rPr lang="en-US" altLang="ja-JP" sz="1100" dirty="0">
                <a:solidFill>
                  <a:schemeClr val="tx1"/>
                </a:solidFill>
                <a:latin typeface="+mn-ea"/>
                <a:ea typeface="+mn-ea"/>
              </a:rPr>
              <a:t>NICT</a:t>
            </a:r>
            <a:r>
              <a:rPr lang="ja-JP" altLang="en-US" sz="1100" dirty="0">
                <a:solidFill>
                  <a:schemeClr val="tx1"/>
                </a:solidFill>
                <a:latin typeface="+mn-ea"/>
                <a:ea typeface="+mn-ea"/>
              </a:rPr>
              <a:t>の担当者及び総務省の担当者以外には提供しない。</a:t>
            </a:r>
            <a:endParaRPr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１－１項及び１－２項は公表文書に使用することがあるため、対外的に公表して問題ない内容とすること。２項以降の内容は対外的な公表は行わない。</a:t>
            </a:r>
            <a:endParaRPr lang="en-US" altLang="ja-JP" sz="1100" dirty="0">
              <a:solidFill>
                <a:schemeClr val="tx1"/>
              </a:solidFill>
              <a:latin typeface="+mn-ea"/>
              <a:ea typeface="+mn-ea"/>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8"/>
            <a:ext cx="3425392" cy="491641"/>
          </a:xfrm>
          <a:prstGeom prst="wedgeRectCallout">
            <a:avLst>
              <a:gd name="adj1" fmla="val -69641"/>
              <a:gd name="adj2" fmla="val -12699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提案者によるプロジェクト名を記載する。研究開発プロジェクト候補一覧の名称と同じ場合は、削除すること。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4" name="テキスト ボックス 1">
            <a:extLst>
              <a:ext uri="{FF2B5EF4-FFF2-40B4-BE49-F238E27FC236}">
                <a16:creationId xmlns:a16="http://schemas.microsoft.com/office/drawing/2014/main" id="{2980F98C-D9C1-EA53-AE1B-FB691D1D90AE}"/>
              </a:ext>
            </a:extLst>
          </p:cNvPr>
          <p:cNvSpPr txBox="1"/>
          <p:nvPr/>
        </p:nvSpPr>
        <p:spPr>
          <a:xfrm>
            <a:off x="10978636" y="285082"/>
            <a:ext cx="954107"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lang="en-US" altLang="ja-JP"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ctr" fontAlgn="base"/>
            <a:r>
              <a:rPr lang="en-US" altLang="ja-JP"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(R5.12 </a:t>
            </a:r>
            <a:r>
              <a:rPr lang="ja-JP" altLang="en-US"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版</a:t>
            </a:r>
            <a:r>
              <a:rPr lang="en-US" altLang="ja-JP"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423326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262158"/>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522518" y="3078424"/>
            <a:ext cx="3643986" cy="369332"/>
          </a:xfrm>
          <a:prstGeom prst="wedgeRectCallout">
            <a:avLst>
              <a:gd name="adj1" fmla="val -62948"/>
              <a:gd name="adj2" fmla="val -11676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95034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＜社会・経済・政策・技術等の環境変化も踏まえたそのグローバル市場の今後の予測や分析とともに、想定する市場の規模・成長性・その時期について記載する＞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121167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1" name="テキスト ボックス 216">
            <a:extLst>
              <a:ext uri="{FF2B5EF4-FFF2-40B4-BE49-F238E27FC236}">
                <a16:creationId xmlns:a16="http://schemas.microsoft.com/office/drawing/2014/main" id="{12935301-2614-526C-93DD-8B6E93435906}"/>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情報（特に投資計画）等を添付するなど、事業戦略や投資計画などの情報を可能な限り補強すること＞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4B8841D-9C31-CBDE-D644-EC9FB8A98DEF}"/>
              </a:ext>
            </a:extLst>
          </p:cNvPr>
          <p:cNvSpPr txBox="1"/>
          <p:nvPr/>
        </p:nvSpPr>
        <p:spPr>
          <a:xfrm>
            <a:off x="206351" y="3989029"/>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オ　想定されるリスク</a:t>
            </a:r>
            <a:endParaRPr lang="ja-JP" altLang="en-US" b="1" dirty="0"/>
          </a:p>
          <a:p>
            <a:pPr marL="939800" indent="-222250">
              <a:spcBef>
                <a:spcPts val="600"/>
              </a:spcBef>
            </a:pPr>
            <a:r>
              <a:rPr lang="ja-JP" altLang="en-US" dirty="0">
                <a:solidFill>
                  <a:schemeClr val="accent1"/>
                </a:solidFill>
              </a:rPr>
              <a:t>＜</a:t>
            </a:r>
            <a:r>
              <a:rPr lang="ja-JP" altLang="en-US" dirty="0">
                <a:solidFill>
                  <a:srgbClr val="4472C4"/>
                </a:solidFill>
              </a:rPr>
              <a:t>市場展開に当たり想定され得るリスク（顧客に係るリスク、調達・製造過程に係るリスクなど）について</a:t>
            </a:r>
            <a:r>
              <a:rPr lang="ja-JP" altLang="en-US" dirty="0">
                <a:solidFill>
                  <a:schemeClr val="accent1"/>
                </a:solidFill>
              </a:rPr>
              <a:t>、その影響や対応方針等を記載する＞</a:t>
            </a:r>
          </a:p>
        </p:txBody>
      </p:sp>
      <p:sp>
        <p:nvSpPr>
          <p:cNvPr id="7" name="正方形/長方形 6">
            <a:extLst>
              <a:ext uri="{FF2B5EF4-FFF2-40B4-BE49-F238E27FC236}">
                <a16:creationId xmlns:a16="http://schemas.microsoft.com/office/drawing/2014/main" id="{DB6D27A4-5196-A55B-C208-BCC283565347}"/>
              </a:ext>
            </a:extLst>
          </p:cNvPr>
          <p:cNvSpPr/>
          <p:nvPr/>
        </p:nvSpPr>
        <p:spPr>
          <a:xfrm>
            <a:off x="817262" y="4337465"/>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a:t>
            </a:r>
            <a:r>
              <a:rPr lang="en-US" altLang="ja-JP" dirty="0">
                <a:solidFill>
                  <a:schemeClr val="accent1"/>
                </a:solidFill>
              </a:rPr>
              <a:t>3-5</a:t>
            </a:r>
            <a:r>
              <a:rPr lang="ja-JP" altLang="en-US" dirty="0">
                <a:solidFill>
                  <a:schemeClr val="accent1"/>
                </a:solidFill>
              </a:rPr>
              <a:t>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野心的な目標（市場シェア等）・達成時期：</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特に競合他社については、当該競合他社の「現状」と比較するのではなく、競合社も一定の時間を経て研究開発がなされ、技術が進歩することを想定して記載する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将来の時間軸についていつを中心に置いているのか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879689" y="579685"/>
            <a:ext cx="10754775"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（６）（１）～（５）を活用してどのように顧客に訴求し、商流やサプライチェーンをどのように確保して、市場獲得に向けたビジネスモデルを構築するか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dirty="0"/>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・他社へのけん制はどのように行うのか。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2315343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770811"/>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lang="ja-JP" altLang="en-US" dirty="0">
                <a:solidFill>
                  <a:srgbClr val="4472C4"/>
                </a:solidFill>
                <a:latin typeface="游ゴシック" panose="020F0502020204030204"/>
                <a:ea typeface="游ゴシック" panose="020B0400000000000000" pitchFamily="50" charset="-128"/>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今回開発する技術項目とその標準化対象、仕様の策定時期、対象となる標準化団体</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特に、商材のリリース時期と本研究開発により開発した技術を盛り込んだ仕様の策定時期がそれぞれいつ頃を想定しているのかについても記載。</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なお、標準化以外の戦略で市場を開拓／拡大する場合は、その手段又は方法を記載。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a:t>
            </a:r>
            <a:r>
              <a:rPr lang="ja-JP" altLang="en-US" dirty="0">
                <a:solidFill>
                  <a:srgbClr val="4472C4"/>
                </a:solidFill>
                <a:latin typeface="游ゴシック" panose="020F0502020204030204"/>
                <a:ea typeface="游ゴシック" panose="020B0400000000000000" pitchFamily="50" charset="-128"/>
              </a:rPr>
              <a:t>関係</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566390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554272"/>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と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endParaRPr lang="en-US" altLang="ja-JP" dirty="0">
              <a:solidFill>
                <a:schemeClr val="accent1"/>
              </a:solidFill>
            </a:endParaRPr>
          </a:p>
          <a:p>
            <a:pPr marL="965200" indent="-247650">
              <a:spcBef>
                <a:spcPts val="600"/>
              </a:spcBef>
            </a:pPr>
            <a:r>
              <a:rPr lang="ja-JP" altLang="en-US" dirty="0">
                <a:solidFill>
                  <a:schemeClr val="accent1"/>
                </a:solidFill>
              </a:rPr>
              <a:t>＜提案者が非上場企業の場合には、株主構成も記載する。＞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733784" y="2081966"/>
            <a:ext cx="3643986" cy="369332"/>
          </a:xfrm>
          <a:prstGeom prst="wedgeRectCallout">
            <a:avLst>
              <a:gd name="adj1" fmla="val -61131"/>
              <a:gd name="adj2" fmla="val 2150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
        <p:nvSpPr>
          <p:cNvPr id="23" name="テキスト ボックス 2">
            <a:extLst>
              <a:ext uri="{FF2B5EF4-FFF2-40B4-BE49-F238E27FC236}">
                <a16:creationId xmlns:a16="http://schemas.microsoft.com/office/drawing/2014/main" id="{3A62481A-6CB2-4D25-B4AA-E89E8AA42519}"/>
              </a:ext>
            </a:extLst>
          </p:cNvPr>
          <p:cNvSpPr txBox="1">
            <a:spLocks noChangeArrowheads="1"/>
          </p:cNvSpPr>
          <p:nvPr/>
        </p:nvSpPr>
        <p:spPr bwMode="auto">
          <a:xfrm>
            <a:off x="5284440" y="4461993"/>
            <a:ext cx="1828800" cy="790575"/>
          </a:xfrm>
          <a:prstGeom prst="rect">
            <a:avLst/>
          </a:prstGeom>
          <a:noFill/>
          <a:ln w="9525">
            <a:noFill/>
            <a:miter lim="800000"/>
            <a:headEnd/>
            <a:tailEnd/>
          </a:ln>
        </p:spPr>
        <p:txBody>
          <a:bodyPr rot="0" vert="horz" wrap="square" lIns="91440" tIns="45720" rIns="91440" bIns="45720" anchor="t" anchorCtr="0">
            <a:noAutofit/>
          </a:bodyPr>
          <a:lstStyle/>
          <a:p>
            <a:pPr algn="just" fontAlgn="base">
              <a:spcAft>
                <a:spcPts val="0"/>
              </a:spcAft>
            </a:pPr>
            <a:r>
              <a:rPr lang="ja-JP" sz="1050" i="1" kern="100" dirty="0">
                <a:solidFill>
                  <a:srgbClr val="4472C4"/>
                </a:solidFill>
                <a:effectLst/>
                <a:latin typeface="游明朝" panose="02020400000000000000" pitchFamily="18" charset="-128"/>
                <a:ea typeface="游ゴシック" panose="020B0400000000000000" pitchFamily="50" charset="-128"/>
              </a:rPr>
              <a:t>※社外関係社は、請負、委託、部品調達、コンサルタント等に係る関係社を記載</a:t>
            </a:r>
            <a:endParaRPr lang="ja-JP" sz="1050" kern="100" dirty="0">
              <a:solidFill>
                <a:srgbClr val="4472C4"/>
              </a:solidFill>
              <a:effectLst/>
              <a:latin typeface="游明朝" panose="02020400000000000000" pitchFamily="18" charset="-128"/>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2681215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a:t>
            </a:r>
            <a:r>
              <a:rPr kumimoji="0" lang="ja-JP" altLang="en-US" sz="1000" kern="0" dirty="0">
                <a:solidFill>
                  <a:prstClr val="white"/>
                </a:solidFill>
                <a:latin typeface="游ゴシック" panose="020B0400000000000000" pitchFamily="50" charset="-128"/>
                <a:ea typeface="游ゴシック" panose="020B0400000000000000" pitchFamily="50" charset="-128"/>
              </a:rPr>
              <a:t>期間全体</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で</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が上限であり、各年度では</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2/3</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が上限となる。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nvGraphicFramePr>
        <p:xfrm>
          <a:off x="1100832" y="982523"/>
          <a:ext cx="10205343" cy="4327914"/>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1444382">
                  <a:extLst>
                    <a:ext uri="{9D8B030D-6E8A-4147-A177-3AD203B41FA5}">
                      <a16:colId xmlns:a16="http://schemas.microsoft.com/office/drawing/2014/main" val="3303414415"/>
                    </a:ext>
                  </a:extLst>
                </a:gridCol>
              </a:tblGrid>
              <a:tr h="330715">
                <a:tc gridSpan="2">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en-US" altLang="ja-JP" sz="1200" dirty="0">
                          <a:latin typeface="Meiryo UI" panose="020B0604030504040204" pitchFamily="50" charset="-128"/>
                          <a:ea typeface="Meiryo UI" panose="020B0604030504040204" pitchFamily="50" charset="-128"/>
                        </a:rPr>
                        <a:t>2024</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2025</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2026</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2027</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dirty="0">
                          <a:latin typeface="Meiryo UI" panose="020B0604030504040204" pitchFamily="50" charset="-128"/>
                          <a:ea typeface="Meiryo UI" panose="020B0604030504040204" pitchFamily="50" charset="-128"/>
                        </a:rPr>
                        <a:t>計画の考え方・</a:t>
                      </a:r>
                      <a:endParaRPr lang="en-US" altLang="ja-JP" sz="800" dirty="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取組スケジュール等</a:t>
                      </a:r>
                      <a:endParaRPr lang="en-US" sz="8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希望助成率</a:t>
                      </a:r>
                      <a:r>
                        <a:rPr lang="en-US" altLang="ja-JP" sz="1050" dirty="0">
                          <a:latin typeface="Meiryo UI" panose="020B0604030504040204" pitchFamily="50" charset="-128"/>
                          <a:ea typeface="Meiryo UI" panose="020B0604030504040204" pitchFamily="50" charset="-128"/>
                        </a:rPr>
                        <a:t>[%]</a:t>
                      </a: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10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自己負担分の資金調達方針、想定される資金調達方法</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XXX, XXX, XXX, </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自己負担が会社全体のキャッシュフローに与える影響</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事業化後の競争性の維持や事業拡大のための、資金計画、投資・投資回収の計画等</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営業活動に係る計画・投資</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9925634" y="240410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以下になっていることを確認すること。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778863"/>
            <a:ext cx="1765032"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（単位：</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億円</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税抜</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4121795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2719070" y="3406843"/>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2878461" y="4200125"/>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3268753" y="283131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5125720" y="2882779"/>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6683144" y="2797104"/>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7818517" y="3429000"/>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内容を図や線表などを使ってわかりやすく記載する。フォーマットは一例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代表提案者、共同提案者（</a:t>
            </a:r>
            <a:r>
              <a:rPr kumimoji="0" lang="ja-JP" altLang="en-US" sz="1000" kern="0" dirty="0">
                <a:solidFill>
                  <a:prstClr val="white"/>
                </a:solidFill>
                <a:latin typeface="游ゴシック" panose="020B0400000000000000" pitchFamily="50" charset="-128"/>
                <a:ea typeface="游ゴシック" panose="020B0400000000000000" pitchFamily="50" charset="-128"/>
              </a:rPr>
              <a:t>実線</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）は機構からの助成に係る契約を締結するが、連携研究者、研究実施協力者（点線）は機構と契約は締結しない。</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marR="0" lvl="0" indent="-20320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＜研究開発プロジェクトの実施体制を研究開発項目毎等で樹形図等により表現する。それぞれの担当社が体制の中で果たす役割や、共同提案者以外の連携者等も明確にした上で簡潔に図示すること＞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共同提案者（ＢＢ社）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役割：○○の研究開発・・、製品化、標準必須特許取得、標準化</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共同提案者（ＣＣ社）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DD</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大学）</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研究開発項目○</a:t>
            </a:r>
            <a:endParaRPr kumimoji="0" lang="en-US" sz="1400" b="0" i="0" u="none" strike="noStrike" kern="0" cap="none" spc="0" normalizeH="0" baseline="0" noProof="0">
              <a:ln>
                <a:noFill/>
              </a:ln>
              <a:solidFill>
                <a:srgbClr val="4472C4"/>
              </a:solidFill>
              <a:effectLst/>
              <a:uLnTx/>
              <a:uFillTx/>
              <a:latin typeface="+mn-lt"/>
              <a:ea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連携研究者（</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FF</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役割：・・・・・・・・・実証等の実施</a:t>
            </a: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EE</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研究実施協力者（</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GG</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役割：・・・・・・・・・米国○○での○○に係る開発</a:t>
            </a: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委託</a:t>
            </a:r>
            <a:endParaRPr kumimoji="0" lang="en-US" sz="900" b="0" i="0" u="none" strike="noStrike" kern="0" cap="none" spc="0" normalizeH="0" baseline="0" noProof="0">
              <a:ln>
                <a:noFill/>
              </a:ln>
              <a:solidFill>
                <a:srgbClr val="4472C4"/>
              </a:solidFill>
              <a:effectLst/>
              <a:uLnTx/>
              <a:uFillTx/>
              <a:latin typeface="+mn-lt"/>
              <a:ea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各主体の役割</a:t>
            </a:r>
            <a:endParaRPr kumimoji="0"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研究開発項目１全体の取りまとめは、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AA</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社が行う</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BB</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1"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1"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CC</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研究開発における連携方法（共同提案者間の連携）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共同提案者以外の本プロジェクトにおける他実施者等との連携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FF</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GG</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各主体の役割と連携方法</a:t>
            </a:r>
            <a:endParaRPr kumimoji="0" lang="en-US" sz="1400" b="0" i="0" u="none" strike="noStrike" kern="0" cap="none" spc="0" normalizeH="0" baseline="0" noProof="0" dirty="0">
              <a:ln>
                <a:noFill/>
              </a:ln>
              <a:solidFill>
                <a:prstClr val="black"/>
              </a:solidFill>
              <a:effectLst/>
              <a:uLnTx/>
              <a:uFillTx/>
              <a:latin typeface="+mn-lt"/>
              <a:ea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研究開発プロジェクトの実施体制等</a:t>
            </a:r>
          </a:p>
        </p:txBody>
      </p:sp>
    </p:spTree>
    <p:extLst>
      <p:ext uri="{BB962C8B-B14F-4D97-AF65-F5344CB8AC3E}">
        <p14:creationId xmlns:p14="http://schemas.microsoft.com/office/powerpoint/2010/main" val="123870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18A89343-AC34-9EE7-398D-97F0F4ACA121}"/>
              </a:ext>
            </a:extLst>
          </p:cNvPr>
          <p:cNvSpPr txBox="1">
            <a:spLocks/>
          </p:cNvSpPr>
          <p:nvPr/>
        </p:nvSpPr>
        <p:spPr>
          <a:xfrm>
            <a:off x="597568" y="127102"/>
            <a:ext cx="10515600" cy="30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　研究開発プロジェクトの最終目標</a:t>
            </a:r>
          </a:p>
        </p:txBody>
      </p:sp>
      <p:sp>
        <p:nvSpPr>
          <p:cNvPr id="4" name="テキスト ボックス 3">
            <a:extLst>
              <a:ext uri="{FF2B5EF4-FFF2-40B4-BE49-F238E27FC236}">
                <a16:creationId xmlns:a16="http://schemas.microsoft.com/office/drawing/2014/main" id="{E5B2F825-C419-AF7B-43A0-CACBD4C28A28}"/>
              </a:ext>
            </a:extLst>
          </p:cNvPr>
          <p:cNvSpPr txBox="1"/>
          <p:nvPr/>
        </p:nvSpPr>
        <p:spPr>
          <a:xfrm>
            <a:off x="422584" y="432366"/>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を実現する技術について、技術自体が達成する目標（アウトプット）を具体的に記載し、事業年度ごとのアウトプット目標及び内容を表に記載する。＞</a:t>
            </a:r>
          </a:p>
        </p:txBody>
      </p:sp>
      <p:graphicFrame>
        <p:nvGraphicFramePr>
          <p:cNvPr id="2" name="表 1">
            <a:extLst>
              <a:ext uri="{FF2B5EF4-FFF2-40B4-BE49-F238E27FC236}">
                <a16:creationId xmlns:a16="http://schemas.microsoft.com/office/drawing/2014/main" id="{686BEA9A-6C83-B979-4474-3DB72BFD4975}"/>
              </a:ext>
            </a:extLst>
          </p:cNvPr>
          <p:cNvGraphicFramePr>
            <a:graphicFrameLocks noGrp="1"/>
          </p:cNvGraphicFramePr>
          <p:nvPr>
            <p:extLst>
              <p:ext uri="{D42A27DB-BD31-4B8C-83A1-F6EECF244321}">
                <p14:modId xmlns:p14="http://schemas.microsoft.com/office/powerpoint/2010/main" val="2926535927"/>
              </p:ext>
            </p:extLst>
          </p:nvPr>
        </p:nvGraphicFramePr>
        <p:xfrm>
          <a:off x="1008668" y="1078697"/>
          <a:ext cx="10760748" cy="5652203"/>
        </p:xfrm>
        <a:graphic>
          <a:graphicData uri="http://schemas.openxmlformats.org/drawingml/2006/table">
            <a:tbl>
              <a:tblPr firstRow="1" firstCol="1" bandRow="1">
                <a:tableStyleId>{5C22544A-7EE6-4342-B048-85BDC9FD1C3A}</a:tableStyleId>
              </a:tblPr>
              <a:tblGrid>
                <a:gridCol w="1282045">
                  <a:extLst>
                    <a:ext uri="{9D8B030D-6E8A-4147-A177-3AD203B41FA5}">
                      <a16:colId xmlns:a16="http://schemas.microsoft.com/office/drawing/2014/main" val="2648182107"/>
                    </a:ext>
                  </a:extLst>
                </a:gridCol>
                <a:gridCol w="4402318">
                  <a:extLst>
                    <a:ext uri="{9D8B030D-6E8A-4147-A177-3AD203B41FA5}">
                      <a16:colId xmlns:a16="http://schemas.microsoft.com/office/drawing/2014/main" val="2189788812"/>
                    </a:ext>
                  </a:extLst>
                </a:gridCol>
                <a:gridCol w="5076385">
                  <a:extLst>
                    <a:ext uri="{9D8B030D-6E8A-4147-A177-3AD203B41FA5}">
                      <a16:colId xmlns:a16="http://schemas.microsoft.com/office/drawing/2014/main" val="3013721099"/>
                    </a:ext>
                  </a:extLst>
                </a:gridCol>
              </a:tblGrid>
              <a:tr h="355978">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事業年度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目標</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内容</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875548"/>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2025</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0932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2026</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1793106"/>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2027</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2363522"/>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2028</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73671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2029</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216676"/>
                  </a:ext>
                </a:extLst>
              </a:tr>
            </a:tbl>
          </a:graphicData>
        </a:graphic>
      </p:graphicFrame>
    </p:spTree>
    <p:extLst>
      <p:ext uri="{BB962C8B-B14F-4D97-AF65-F5344CB8AC3E}">
        <p14:creationId xmlns:p14="http://schemas.microsoft.com/office/powerpoint/2010/main" val="1531213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研究開発プロジェクトにおける研究開発項目</a:t>
            </a:r>
          </a:p>
        </p:txBody>
      </p:sp>
      <p:graphicFrame>
        <p:nvGraphicFramePr>
          <p:cNvPr id="6" name="表 5">
            <a:extLst>
              <a:ext uri="{FF2B5EF4-FFF2-40B4-BE49-F238E27FC236}">
                <a16:creationId xmlns:a16="http://schemas.microsoft.com/office/drawing/2014/main" id="{5A8189D7-BA3F-BF8C-D64B-1198F0B1E6B0}"/>
              </a:ext>
            </a:extLst>
          </p:cNvPr>
          <p:cNvGraphicFramePr>
            <a:graphicFrameLocks noGrp="1"/>
          </p:cNvGraphicFramePr>
          <p:nvPr/>
        </p:nvGraphicFramePr>
        <p:xfrm>
          <a:off x="926431" y="642382"/>
          <a:ext cx="10652250" cy="6025582"/>
        </p:xfrm>
        <a:graphic>
          <a:graphicData uri="http://schemas.openxmlformats.org/drawingml/2006/table">
            <a:tbl>
              <a:tblPr firstRow="1" firstCol="1" bandRow="1">
                <a:tableStyleId>{5C22544A-7EE6-4342-B048-85BDC9FD1C3A}</a:tableStyleId>
              </a:tblPr>
              <a:tblGrid>
                <a:gridCol w="391750">
                  <a:extLst>
                    <a:ext uri="{9D8B030D-6E8A-4147-A177-3AD203B41FA5}">
                      <a16:colId xmlns:a16="http://schemas.microsoft.com/office/drawing/2014/main" val="4261664990"/>
                    </a:ext>
                  </a:extLst>
                </a:gridCol>
                <a:gridCol w="2224726">
                  <a:extLst>
                    <a:ext uri="{9D8B030D-6E8A-4147-A177-3AD203B41FA5}">
                      <a16:colId xmlns:a16="http://schemas.microsoft.com/office/drawing/2014/main" val="2760348192"/>
                    </a:ext>
                  </a:extLst>
                </a:gridCol>
                <a:gridCol w="8035774">
                  <a:extLst>
                    <a:ext uri="{9D8B030D-6E8A-4147-A177-3AD203B41FA5}">
                      <a16:colId xmlns:a16="http://schemas.microsoft.com/office/drawing/2014/main" val="2227422567"/>
                    </a:ext>
                  </a:extLst>
                </a:gridCol>
              </a:tblGrid>
              <a:tr h="523079">
                <a:tc rowSpan="4">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①</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393174"/>
                  </a:ext>
                </a:extLst>
              </a:tr>
              <a:tr h="292614">
                <a:tc vMerge="1">
                  <a:txBody>
                    <a:bodyPr/>
                    <a:lstStyle/>
                    <a:p>
                      <a:endParaRPr kumimoji="1" lang="ja-JP" altLang="en-US"/>
                    </a:p>
                  </a:txBody>
                  <a:tcPr/>
                </a:tc>
                <a:tc>
                  <a:txBody>
                    <a:bodyPr/>
                    <a:lstStyle/>
                    <a:p>
                      <a:pPr algn="l"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96166"/>
                  </a:ext>
                </a:extLst>
              </a:tr>
              <a:tr h="8513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783597"/>
                  </a:ext>
                </a:extLst>
              </a:tr>
              <a:tr h="3185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201336"/>
                  </a:ext>
                </a:extLst>
              </a:tr>
              <a:tr h="529709">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②</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593519"/>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263753"/>
                  </a:ext>
                </a:extLst>
              </a:tr>
              <a:tr h="8254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379610"/>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6739709"/>
                  </a:ext>
                </a:extLst>
              </a:tr>
              <a:tr h="559882">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③</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216666"/>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816783"/>
                  </a:ext>
                </a:extLst>
              </a:tr>
              <a:tr h="95462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7922888"/>
                  </a:ext>
                </a:extLst>
              </a:tr>
              <a:tr h="29261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869414"/>
                  </a:ext>
                </a:extLst>
              </a:tr>
            </a:tbl>
          </a:graphicData>
        </a:graphic>
      </p:graphicFrame>
    </p:spTree>
    <p:extLst>
      <p:ext uri="{BB962C8B-B14F-4D97-AF65-F5344CB8AC3E}">
        <p14:creationId xmlns:p14="http://schemas.microsoft.com/office/powerpoint/2010/main" val="1317604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86309"/>
            <a:ext cx="11166395" cy="4108817"/>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担当：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●●株式会社</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研究開発期間：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●年度～●年度</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対応する技術区分（又は開発する技術の国際特許分類）：</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●●、○○技術</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例：１Ａ、マルチコアファイバ技術 （記入区分については、本ひな形最終ページを参照のこと）</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ja-JP" altLang="en-US" sz="1800" b="0" i="0" u="none" strike="noStrike" kern="1200" cap="none" spc="0" normalizeH="0" baseline="0" noProof="0" dirty="0">
              <a:ln>
                <a:noFill/>
              </a:ln>
              <a:solidFill>
                <a:srgbClr val="4472C4">
                  <a:lumMod val="60000"/>
                  <a:lumOff val="40000"/>
                </a:srgbClr>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研究開発の実施内容</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＜６－２の分担のうち、担当者が受け持つ研究開発項目１の概要として、目的、背景、課題、課題を達成する手段や方法について記載する＞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目的</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背景、課題</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課題を達成する手段や方法</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03307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101931"/>
            <a:ext cx="10554056" cy="46697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53255" y="291629"/>
            <a:ext cx="3643986" cy="369332"/>
          </a:xfrm>
          <a:prstGeom prst="wedgeRectCallout">
            <a:avLst>
              <a:gd name="adj1" fmla="val -62997"/>
              <a:gd name="adj2" fmla="val -4886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提案する研究開発項目の数だけ、「６－４－●」の項を追加・追記する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080011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Beyond 5G</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を実現する技術について、技術自体が達成する目標（アウトプット）及び、</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2030</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アウトプット（</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（例：収容性能●倍、速度●倍、サイズ</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1</a:t>
            </a:r>
            <a:r>
              <a:rPr kumimoji="1" lang="en-US" altLang="ja-JP"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等</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目標設定の</a:t>
            </a:r>
            <a:r>
              <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妥当性</a:t>
            </a:r>
            <a:endPar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アウトカム（</a:t>
            </a:r>
            <a:r>
              <a:rPr kumimoji="1" lang="ja-JP" altLang="en-US" sz="18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（例：顧客企業に対する●●についてのコスト削減</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1/●</a:t>
            </a:r>
            <a:r>
              <a:rPr kumimoji="1" lang="ja-JP" altLang="en-US" sz="1800" b="0" i="0" u="none" strike="noStrike" kern="1200" cap="none" spc="0" normalizeH="0" baseline="0" noProof="0" dirty="0" err="1">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ARPU●</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倍等）</a:t>
            </a:r>
            <a:endPar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51314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5152991"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3641556857"/>
              </p:ext>
            </p:extLst>
          </p:nvPr>
        </p:nvGraphicFramePr>
        <p:xfrm>
          <a:off x="963261" y="677076"/>
          <a:ext cx="10220590"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dirty="0">
                          <a:solidFill>
                            <a:schemeClr val="bg1"/>
                          </a:solidFill>
                        </a:rPr>
                        <a:t>技術テーマ</a:t>
                      </a:r>
                      <a:r>
                        <a:rPr kumimoji="1" lang="en-US" altLang="ja-JP" sz="1000" dirty="0">
                          <a:solidFill>
                            <a:schemeClr val="bg1"/>
                          </a:solidFill>
                        </a:rPr>
                        <a:t>/</a:t>
                      </a:r>
                      <a:r>
                        <a:rPr kumimoji="1" lang="ja-JP" altLang="en-US" sz="1000" dirty="0">
                          <a:solidFill>
                            <a:schemeClr val="bg1"/>
                          </a:solidFill>
                        </a:rPr>
                        <a:t>担当</a:t>
                      </a:r>
                      <a:endParaRPr kumimoji="1" lang="en-US" altLang="ja-JP" sz="1050" dirty="0">
                        <a:solidFill>
                          <a:schemeClr val="bg1"/>
                        </a:solidFill>
                      </a:endParaRPr>
                    </a:p>
                    <a:p>
                      <a:pPr algn="ctr"/>
                      <a:r>
                        <a:rPr kumimoji="1" lang="ja-JP" altLang="en-US" sz="1050" dirty="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gridSpan="2">
                  <a:txBody>
                    <a:bodyPr/>
                    <a:lstStyle/>
                    <a:p>
                      <a:pPr algn="ctr"/>
                      <a:r>
                        <a:rPr kumimoji="1" lang="en-US" altLang="ja-JP" sz="1050" dirty="0">
                          <a:solidFill>
                            <a:schemeClr val="bg1"/>
                          </a:solidFill>
                        </a:rPr>
                        <a:t>2025</a:t>
                      </a:r>
                      <a:r>
                        <a:rPr kumimoji="1" lang="ja-JP" altLang="en-US" sz="1050" dirty="0">
                          <a:solidFill>
                            <a:schemeClr val="bg1"/>
                          </a:solidFill>
                        </a:rPr>
                        <a:t>年度</a:t>
                      </a:r>
                    </a:p>
                  </a:txBody>
                  <a:tcPr anchor="ctr">
                    <a:lnL w="28575" cap="flat" cmpd="sng" algn="ctr">
                      <a:solidFill>
                        <a:schemeClr val="tx1"/>
                      </a:solidFill>
                      <a:prstDash val="solid"/>
                      <a:round/>
                      <a:headEnd type="none" w="med" len="med"/>
                      <a:tailEnd type="none" w="med" len="med"/>
                    </a:lnL>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2026</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2027</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2028</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2029</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2030</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2031</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2032</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dirty="0"/>
                        <a:t>●億円</a:t>
                      </a: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4189667"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3935394"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4502298"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4474377"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5306491"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5298532"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6117779"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093294"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6925887"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6889523"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6880707"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7695015"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4975821" y="4428371"/>
            <a:ext cx="6616859" cy="1467603"/>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2025</a:t>
            </a:r>
            <a:r>
              <a:rPr kumimoji="0" lang="ja-JP" altLang="en-US" sz="1000" kern="0" dirty="0">
                <a:solidFill>
                  <a:schemeClr val="bg1"/>
                </a:solidFill>
                <a:latin typeface="+mn-ea"/>
              </a:rPr>
              <a:t>年度第</a:t>
            </a:r>
            <a:r>
              <a:rPr kumimoji="0" lang="en-US" altLang="ja-JP" sz="1000" kern="0" dirty="0">
                <a:solidFill>
                  <a:schemeClr val="bg1"/>
                </a:solidFill>
                <a:latin typeface="+mn-ea"/>
              </a:rPr>
              <a:t>2</a:t>
            </a:r>
            <a:r>
              <a:rPr kumimoji="0" lang="ja-JP" altLang="en-US" sz="1000" kern="0" dirty="0">
                <a:solidFill>
                  <a:schemeClr val="bg1"/>
                </a:solidFill>
                <a:latin typeface="+mn-ea"/>
              </a:rPr>
              <a:t>四半期とする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lvl="0" indent="-171450">
              <a:buFont typeface="Wingdings" panose="05000000000000000000" pitchFamily="2" charset="2"/>
              <a:buChar char="l"/>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が概ね７に達する水準の研究開発を対象</a:t>
            </a:r>
            <a:endParaRPr kumimoji="0" lang="en-US" altLang="ja-JP" sz="1000" kern="0" dirty="0">
              <a:solidFill>
                <a:schemeClr val="bg1"/>
              </a:solidFill>
              <a:latin typeface="+mn-ea"/>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4935315"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4907394"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5739508"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5731549"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7350068"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7322147"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8154261"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8146302"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652501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651705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8961583"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8953624"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4935315"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6347117"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7255514"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8758751"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6331277"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7612240"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6729676"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9150435"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5644070"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6458378"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094640"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6375603"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8120768"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8935076"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7567177"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8848140"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4189665"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3935392"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4502296"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4474375"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5306489"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5298530"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6117777"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093292"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6925885"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6889521"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6880705"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7695013"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4935313"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4907392"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5739506"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5731547"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7350066"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7322145"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8154259"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8146300"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652501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651705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8961581"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8953622"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4935313"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6347115"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7255512"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8758749"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6331275"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7612238"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5644068"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6458376"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094638"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6375601"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8120766"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8935074"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7567175"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8848138"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6690917"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実施計画</a:t>
            </a:r>
          </a:p>
        </p:txBody>
      </p:sp>
    </p:spTree>
    <p:extLst>
      <p:ext uri="{BB962C8B-B14F-4D97-AF65-F5344CB8AC3E}">
        <p14:creationId xmlns:p14="http://schemas.microsoft.com/office/powerpoint/2010/main" val="18307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提案プロジェクトと政策の関連、寄与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indent="-209550">
              <a:spcBef>
                <a:spcPts val="600"/>
              </a:spcBef>
            </a:pPr>
            <a:r>
              <a:rPr lang="ja-JP" altLang="en-US" dirty="0">
                <a:solidFill>
                  <a:schemeClr val="accent1"/>
                </a:solidFill>
              </a:rPr>
              <a:t>＜１～７章に記載した各項目の説明・表・グラフ等に関して補足説明すべき事項（説明・表・グラフ等）があれば、本項目に関連資料として記載する。＞</a:t>
            </a:r>
          </a:p>
          <a:p>
            <a:pPr marL="927100" indent="-209550">
              <a:spcBef>
                <a:spcPts val="600"/>
              </a:spcBef>
            </a:pPr>
            <a:r>
              <a:rPr lang="ja-JP" altLang="en-US" dirty="0">
                <a:solidFill>
                  <a:schemeClr val="accent1"/>
                </a:solidFill>
              </a:rPr>
              <a:t>（記載例）</a:t>
            </a:r>
          </a:p>
          <a:p>
            <a:pPr marL="927100" indent="-209550">
              <a:spcBef>
                <a:spcPts val="600"/>
              </a:spcBef>
            </a:pPr>
            <a:r>
              <a:rPr lang="ja-JP" altLang="en-US" dirty="0">
                <a:solidFill>
                  <a:schemeClr val="accent1"/>
                </a:solidFill>
              </a:rPr>
              <a:t>項目２－２（</a:t>
            </a:r>
            <a:r>
              <a:rPr lang="en-US" altLang="ja-JP" dirty="0">
                <a:solidFill>
                  <a:schemeClr val="accent1"/>
                </a:solidFill>
              </a:rPr>
              <a:t>p</a:t>
            </a:r>
            <a:r>
              <a:rPr lang="ja-JP" altLang="en-US" dirty="0">
                <a:solidFill>
                  <a:schemeClr val="accent1"/>
                </a:solidFill>
              </a:rPr>
              <a:t>●）関連資料：</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（商材）に係る市場分析</a:t>
            </a:r>
            <a:r>
              <a:rPr lang="en-US" altLang="ja-JP" dirty="0">
                <a:solidFill>
                  <a:schemeClr val="accent1"/>
                </a:solidFill>
              </a:rPr>
              <a:t>』</a:t>
            </a:r>
          </a:p>
          <a:p>
            <a:pPr marL="927100" indent="-209550">
              <a:spcBef>
                <a:spcPts val="600"/>
              </a:spcBef>
            </a:pPr>
            <a:r>
              <a:rPr lang="ja-JP" altLang="en-US" dirty="0">
                <a:solidFill>
                  <a:schemeClr val="accent1"/>
                </a:solidFill>
              </a:rPr>
              <a:t>　●●</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397f78-0df8-4b09-af30-c349055ccc08" xsi:nil="true"/>
    <lcf76f155ced4ddcb4097134ff3c332f xmlns="cc79bff4-51b9-461b-94e9-10667747e83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E1E6D1E2B78AF4BBE71706C8EC13460" ma:contentTypeVersion="12" ma:contentTypeDescription="新しいドキュメントを作成します。" ma:contentTypeScope="" ma:versionID="574e7aa1bbde6b33b4fe56a15a64fca7">
  <xsd:schema xmlns:xsd="http://www.w3.org/2001/XMLSchema" xmlns:xs="http://www.w3.org/2001/XMLSchema" xmlns:p="http://schemas.microsoft.com/office/2006/metadata/properties" xmlns:ns2="cc79bff4-51b9-461b-94e9-10667747e835" xmlns:ns3="1d397f78-0df8-4b09-af30-c349055ccc08" targetNamespace="http://schemas.microsoft.com/office/2006/metadata/properties" ma:root="true" ma:fieldsID="9eed2c6db7bae83e873de4c48a40a8a1" ns2:_="" ns3:_="">
    <xsd:import namespace="cc79bff4-51b9-461b-94e9-10667747e835"/>
    <xsd:import namespace="1d397f78-0df8-4b09-af30-c349055ccc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9bff4-51b9-461b-94e9-10667747e8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397f78-0df8-4b09-af30-c349055ccc0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1c6910-4142-4722-9493-dfac4b995c63}" ma:internalName="TaxCatchAll" ma:showField="CatchAllData" ma:web="1d397f78-0df8-4b09-af30-c349055cc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C65B44-4365-4548-A55D-526B704169C4}">
  <ds:schemaRefs>
    <ds:schemaRef ds:uri="http://schemas.microsoft.com/office/2006/documentManagement/types"/>
    <ds:schemaRef ds:uri="cc79bff4-51b9-461b-94e9-10667747e835"/>
    <ds:schemaRef ds:uri="http://schemas.openxmlformats.org/package/2006/metadata/core-properties"/>
    <ds:schemaRef ds:uri="http://www.w3.org/XML/1998/namespace"/>
    <ds:schemaRef ds:uri="http://purl.org/dc/dcmitype/"/>
    <ds:schemaRef ds:uri="http://purl.org/dc/terms/"/>
    <ds:schemaRef ds:uri="http://schemas.microsoft.com/office/2006/metadata/properties"/>
    <ds:schemaRef ds:uri="http://schemas.microsoft.com/office/infopath/2007/PartnerControls"/>
    <ds:schemaRef ds:uri="1d397f78-0df8-4b09-af30-c349055ccc08"/>
    <ds:schemaRef ds:uri="http://purl.org/dc/elements/1.1/"/>
  </ds:schemaRefs>
</ds:datastoreItem>
</file>

<file path=customXml/itemProps2.xml><?xml version="1.0" encoding="utf-8"?>
<ds:datastoreItem xmlns:ds="http://schemas.openxmlformats.org/officeDocument/2006/customXml" ds:itemID="{7E378D18-9E84-4387-BF04-6723FBFEA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9bff4-51b9-461b-94e9-10667747e835"/>
    <ds:schemaRef ds:uri="1d397f78-0df8-4b09-af30-c349055cc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7E4C7-71DC-4B85-9B09-780D29F57B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7318</Words>
  <Application>Microsoft Office PowerPoint</Application>
  <PresentationFormat>ワイド画面</PresentationFormat>
  <Paragraphs>848</Paragraphs>
  <Slides>33</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33</vt:i4>
      </vt:variant>
    </vt:vector>
  </HeadingPairs>
  <TitlesOfParts>
    <vt:vector size="43" baseType="lpstr">
      <vt:lpstr>Meiryo UI</vt:lpstr>
      <vt:lpstr>メイリオ</vt:lpstr>
      <vt:lpstr>游ゴシック</vt:lpstr>
      <vt:lpstr>游ゴシック Light</vt:lpstr>
      <vt:lpstr>游明朝</vt:lpstr>
      <vt:lpstr>Arial</vt:lpstr>
      <vt:lpstr>Trebuchet MS</vt:lpstr>
      <vt:lpstr>Wingdings</vt:lpstr>
      <vt:lpstr>Office テーマ</vt:lpstr>
      <vt:lpstr>1_Office テーマ</vt:lpstr>
      <vt:lpstr>（研究開発プロジェクト名）</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研究開発プロジェクトの実施体制等</vt:lpstr>
      <vt:lpstr>PowerPoint プレゼンテーション</vt:lpstr>
      <vt:lpstr>６-４　研究開発プロジェクトにおける研究開発項目</vt:lpstr>
      <vt:lpstr>PowerPoint プレゼンテーション</vt:lpstr>
      <vt:lpstr>PowerPoint プレゼンテーション</vt:lpstr>
      <vt:lpstr>６-５　研究開発プロジェクトの実施計画</vt:lpstr>
      <vt:lpstr>７　政府の取組との関連性</vt:lpstr>
      <vt:lpstr>8　その他</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2025-04-09T01:55:31Z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0x0101003E1E6D1E2B78AF4BBE71706C8EC13460</vt:lpwstr>
  </property>
  <property fmtid="{D5CDD505-2E9C-101B-9397-08002B2CF9AE}" pid="3" name="MediaServiceImageTags">
    <vt:lpwstr/>
  </property>
</Properties>
</file>